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8" r:id="rId2"/>
  </p:sldIdLst>
  <p:sldSz cx="32399288" cy="215995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23" d="100"/>
          <a:sy n="23" d="100"/>
        </p:scale>
        <p:origin x="10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3534924"/>
            <a:ext cx="27539395" cy="7519835"/>
          </a:xfrm>
        </p:spPr>
        <p:txBody>
          <a:bodyPr anchor="b"/>
          <a:lstStyle>
            <a:lvl1pPr algn="ctr">
              <a:defRPr sz="188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11344752"/>
            <a:ext cx="24299466" cy="5214884"/>
          </a:xfrm>
        </p:spPr>
        <p:txBody>
          <a:bodyPr/>
          <a:lstStyle>
            <a:lvl1pPr marL="0" indent="0" algn="ctr">
              <a:buNone/>
              <a:defRPr sz="7559"/>
            </a:lvl1pPr>
            <a:lvl2pPr marL="1439951" indent="0" algn="ctr">
              <a:buNone/>
              <a:defRPr sz="6299"/>
            </a:lvl2pPr>
            <a:lvl3pPr marL="2879903" indent="0" algn="ctr">
              <a:buNone/>
              <a:defRPr sz="5669"/>
            </a:lvl3pPr>
            <a:lvl4pPr marL="4319854" indent="0" algn="ctr">
              <a:buNone/>
              <a:defRPr sz="5039"/>
            </a:lvl4pPr>
            <a:lvl5pPr marL="5759806" indent="0" algn="ctr">
              <a:buNone/>
              <a:defRPr sz="5039"/>
            </a:lvl5pPr>
            <a:lvl6pPr marL="7199757" indent="0" algn="ctr">
              <a:buNone/>
              <a:defRPr sz="5039"/>
            </a:lvl6pPr>
            <a:lvl7pPr marL="8639708" indent="0" algn="ctr">
              <a:buNone/>
              <a:defRPr sz="5039"/>
            </a:lvl7pPr>
            <a:lvl8pPr marL="10079660" indent="0" algn="ctr">
              <a:buNone/>
              <a:defRPr sz="5039"/>
            </a:lvl8pPr>
            <a:lvl9pPr marL="11519611" indent="0" algn="ctr">
              <a:buNone/>
              <a:defRPr sz="503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B6DB-1E39-485A-92DF-F8D87FA431F3}" type="datetimeFigureOut">
              <a:rPr lang="en-MY" smtClean="0"/>
              <a:t>13/5/2024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A46C-9F71-4B10-957D-1BCA9CF9EC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57088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B6DB-1E39-485A-92DF-F8D87FA431F3}" type="datetimeFigureOut">
              <a:rPr lang="en-MY" smtClean="0"/>
              <a:t>13/5/2024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A46C-9F71-4B10-957D-1BCA9CF9EC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26413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1149975"/>
            <a:ext cx="6986096" cy="183045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1149975"/>
            <a:ext cx="20553298" cy="18304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B6DB-1E39-485A-92DF-F8D87FA431F3}" type="datetimeFigureOut">
              <a:rPr lang="en-MY" smtClean="0"/>
              <a:t>13/5/2024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A46C-9F71-4B10-957D-1BCA9CF9EC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3676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B6DB-1E39-485A-92DF-F8D87FA431F3}" type="datetimeFigureOut">
              <a:rPr lang="en-MY" smtClean="0"/>
              <a:t>13/5/2024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A46C-9F71-4B10-957D-1BCA9CF9EC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25623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5384888"/>
            <a:ext cx="27944386" cy="8984801"/>
          </a:xfrm>
        </p:spPr>
        <p:txBody>
          <a:bodyPr anchor="b"/>
          <a:lstStyle>
            <a:lvl1pPr>
              <a:defRPr sz="188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14454688"/>
            <a:ext cx="27944386" cy="4724895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39951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7990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19854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4pPr>
            <a:lvl5pPr marL="5759806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5pPr>
            <a:lvl6pPr marL="7199757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6pPr>
            <a:lvl7pPr marL="8639708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7pPr>
            <a:lvl8pPr marL="10079660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8pPr>
            <a:lvl9pPr marL="11519611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B6DB-1E39-485A-92DF-F8D87FA431F3}" type="datetimeFigureOut">
              <a:rPr lang="en-MY" smtClean="0"/>
              <a:t>13/5/2024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A46C-9F71-4B10-957D-1BCA9CF9EC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81256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5749874"/>
            <a:ext cx="13769697" cy="13704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5749874"/>
            <a:ext cx="13769697" cy="13704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B6DB-1E39-485A-92DF-F8D87FA431F3}" type="datetimeFigureOut">
              <a:rPr lang="en-MY" smtClean="0"/>
              <a:t>13/5/2024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A46C-9F71-4B10-957D-1BCA9CF9EC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694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1149979"/>
            <a:ext cx="27944386" cy="417491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5294885"/>
            <a:ext cx="13706415" cy="2594941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39951" indent="0">
              <a:buNone/>
              <a:defRPr sz="6299" b="1"/>
            </a:lvl2pPr>
            <a:lvl3pPr marL="2879903" indent="0">
              <a:buNone/>
              <a:defRPr sz="5669" b="1"/>
            </a:lvl3pPr>
            <a:lvl4pPr marL="4319854" indent="0">
              <a:buNone/>
              <a:defRPr sz="5039" b="1"/>
            </a:lvl4pPr>
            <a:lvl5pPr marL="5759806" indent="0">
              <a:buNone/>
              <a:defRPr sz="5039" b="1"/>
            </a:lvl5pPr>
            <a:lvl6pPr marL="7199757" indent="0">
              <a:buNone/>
              <a:defRPr sz="5039" b="1"/>
            </a:lvl6pPr>
            <a:lvl7pPr marL="8639708" indent="0">
              <a:buNone/>
              <a:defRPr sz="5039" b="1"/>
            </a:lvl7pPr>
            <a:lvl8pPr marL="10079660" indent="0">
              <a:buNone/>
              <a:defRPr sz="5039" b="1"/>
            </a:lvl8pPr>
            <a:lvl9pPr marL="11519611" indent="0">
              <a:buNone/>
              <a:defRPr sz="503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7889827"/>
            <a:ext cx="13706415" cy="116047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5294885"/>
            <a:ext cx="13773917" cy="2594941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39951" indent="0">
              <a:buNone/>
              <a:defRPr sz="6299" b="1"/>
            </a:lvl2pPr>
            <a:lvl3pPr marL="2879903" indent="0">
              <a:buNone/>
              <a:defRPr sz="5669" b="1"/>
            </a:lvl3pPr>
            <a:lvl4pPr marL="4319854" indent="0">
              <a:buNone/>
              <a:defRPr sz="5039" b="1"/>
            </a:lvl4pPr>
            <a:lvl5pPr marL="5759806" indent="0">
              <a:buNone/>
              <a:defRPr sz="5039" b="1"/>
            </a:lvl5pPr>
            <a:lvl6pPr marL="7199757" indent="0">
              <a:buNone/>
              <a:defRPr sz="5039" b="1"/>
            </a:lvl6pPr>
            <a:lvl7pPr marL="8639708" indent="0">
              <a:buNone/>
              <a:defRPr sz="5039" b="1"/>
            </a:lvl7pPr>
            <a:lvl8pPr marL="10079660" indent="0">
              <a:buNone/>
              <a:defRPr sz="5039" b="1"/>
            </a:lvl8pPr>
            <a:lvl9pPr marL="11519611" indent="0">
              <a:buNone/>
              <a:defRPr sz="503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7889827"/>
            <a:ext cx="13773917" cy="116047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B6DB-1E39-485A-92DF-F8D87FA431F3}" type="datetimeFigureOut">
              <a:rPr lang="en-MY" smtClean="0"/>
              <a:t>13/5/2024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A46C-9F71-4B10-957D-1BCA9CF9EC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97207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B6DB-1E39-485A-92DF-F8D87FA431F3}" type="datetimeFigureOut">
              <a:rPr lang="en-MY" smtClean="0"/>
              <a:t>13/5/2024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A46C-9F71-4B10-957D-1BCA9CF9EC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25840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B6DB-1E39-485A-92DF-F8D87FA431F3}" type="datetimeFigureOut">
              <a:rPr lang="en-MY" smtClean="0"/>
              <a:t>13/5/2024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A46C-9F71-4B10-957D-1BCA9CF9EC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54378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1439968"/>
            <a:ext cx="10449614" cy="5039889"/>
          </a:xfrm>
        </p:spPr>
        <p:txBody>
          <a:bodyPr anchor="b"/>
          <a:lstStyle>
            <a:lvl1pPr>
              <a:defRPr sz="100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3109937"/>
            <a:ext cx="16402140" cy="15349662"/>
          </a:xfrm>
        </p:spPr>
        <p:txBody>
          <a:bodyPr/>
          <a:lstStyle>
            <a:lvl1pPr>
              <a:defRPr sz="10078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6479857"/>
            <a:ext cx="10449614" cy="12004738"/>
          </a:xfrm>
        </p:spPr>
        <p:txBody>
          <a:bodyPr/>
          <a:lstStyle>
            <a:lvl1pPr marL="0" indent="0">
              <a:buNone/>
              <a:defRPr sz="5039"/>
            </a:lvl1pPr>
            <a:lvl2pPr marL="1439951" indent="0">
              <a:buNone/>
              <a:defRPr sz="4409"/>
            </a:lvl2pPr>
            <a:lvl3pPr marL="2879903" indent="0">
              <a:buNone/>
              <a:defRPr sz="3779"/>
            </a:lvl3pPr>
            <a:lvl4pPr marL="4319854" indent="0">
              <a:buNone/>
              <a:defRPr sz="3150"/>
            </a:lvl4pPr>
            <a:lvl5pPr marL="5759806" indent="0">
              <a:buNone/>
              <a:defRPr sz="3150"/>
            </a:lvl5pPr>
            <a:lvl6pPr marL="7199757" indent="0">
              <a:buNone/>
              <a:defRPr sz="3150"/>
            </a:lvl6pPr>
            <a:lvl7pPr marL="8639708" indent="0">
              <a:buNone/>
              <a:defRPr sz="3150"/>
            </a:lvl7pPr>
            <a:lvl8pPr marL="10079660" indent="0">
              <a:buNone/>
              <a:defRPr sz="3150"/>
            </a:lvl8pPr>
            <a:lvl9pPr marL="11519611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B6DB-1E39-485A-92DF-F8D87FA431F3}" type="datetimeFigureOut">
              <a:rPr lang="en-MY" smtClean="0"/>
              <a:t>13/5/2024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A46C-9F71-4B10-957D-1BCA9CF9EC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8698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1439968"/>
            <a:ext cx="10449614" cy="5039889"/>
          </a:xfrm>
        </p:spPr>
        <p:txBody>
          <a:bodyPr anchor="b"/>
          <a:lstStyle>
            <a:lvl1pPr>
              <a:defRPr sz="100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3109937"/>
            <a:ext cx="16402140" cy="15349662"/>
          </a:xfrm>
        </p:spPr>
        <p:txBody>
          <a:bodyPr anchor="t"/>
          <a:lstStyle>
            <a:lvl1pPr marL="0" indent="0">
              <a:buNone/>
              <a:defRPr sz="10078"/>
            </a:lvl1pPr>
            <a:lvl2pPr marL="1439951" indent="0">
              <a:buNone/>
              <a:defRPr sz="8819"/>
            </a:lvl2pPr>
            <a:lvl3pPr marL="2879903" indent="0">
              <a:buNone/>
              <a:defRPr sz="7559"/>
            </a:lvl3pPr>
            <a:lvl4pPr marL="4319854" indent="0">
              <a:buNone/>
              <a:defRPr sz="6299"/>
            </a:lvl4pPr>
            <a:lvl5pPr marL="5759806" indent="0">
              <a:buNone/>
              <a:defRPr sz="6299"/>
            </a:lvl5pPr>
            <a:lvl6pPr marL="7199757" indent="0">
              <a:buNone/>
              <a:defRPr sz="6299"/>
            </a:lvl6pPr>
            <a:lvl7pPr marL="8639708" indent="0">
              <a:buNone/>
              <a:defRPr sz="6299"/>
            </a:lvl7pPr>
            <a:lvl8pPr marL="10079660" indent="0">
              <a:buNone/>
              <a:defRPr sz="6299"/>
            </a:lvl8pPr>
            <a:lvl9pPr marL="11519611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6479857"/>
            <a:ext cx="10449614" cy="12004738"/>
          </a:xfrm>
        </p:spPr>
        <p:txBody>
          <a:bodyPr/>
          <a:lstStyle>
            <a:lvl1pPr marL="0" indent="0">
              <a:buNone/>
              <a:defRPr sz="5039"/>
            </a:lvl1pPr>
            <a:lvl2pPr marL="1439951" indent="0">
              <a:buNone/>
              <a:defRPr sz="4409"/>
            </a:lvl2pPr>
            <a:lvl3pPr marL="2879903" indent="0">
              <a:buNone/>
              <a:defRPr sz="3779"/>
            </a:lvl3pPr>
            <a:lvl4pPr marL="4319854" indent="0">
              <a:buNone/>
              <a:defRPr sz="3150"/>
            </a:lvl4pPr>
            <a:lvl5pPr marL="5759806" indent="0">
              <a:buNone/>
              <a:defRPr sz="3150"/>
            </a:lvl5pPr>
            <a:lvl6pPr marL="7199757" indent="0">
              <a:buNone/>
              <a:defRPr sz="3150"/>
            </a:lvl6pPr>
            <a:lvl7pPr marL="8639708" indent="0">
              <a:buNone/>
              <a:defRPr sz="3150"/>
            </a:lvl7pPr>
            <a:lvl8pPr marL="10079660" indent="0">
              <a:buNone/>
              <a:defRPr sz="3150"/>
            </a:lvl8pPr>
            <a:lvl9pPr marL="11519611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B6DB-1E39-485A-92DF-F8D87FA431F3}" type="datetimeFigureOut">
              <a:rPr lang="en-MY" smtClean="0"/>
              <a:t>13/5/2024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A46C-9F71-4B10-957D-1BCA9CF9EC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2950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1149979"/>
            <a:ext cx="27944386" cy="4174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5749874"/>
            <a:ext cx="27944386" cy="13704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20019564"/>
            <a:ext cx="7289840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DB6DB-1E39-485A-92DF-F8D87FA431F3}" type="datetimeFigureOut">
              <a:rPr lang="en-MY" smtClean="0"/>
              <a:t>13/5/2024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20019564"/>
            <a:ext cx="10934760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20019564"/>
            <a:ext cx="7289840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AA46C-9F71-4B10-957D-1BCA9CF9EC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2962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879903" rtl="0" eaLnBrk="1" latinLnBrk="0" hangingPunct="1">
        <a:lnSpc>
          <a:spcPct val="90000"/>
        </a:lnSpc>
        <a:spcBef>
          <a:spcPct val="0"/>
        </a:spcBef>
        <a:buNone/>
        <a:defRPr sz="138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9976" indent="-719976" algn="l" defTabSz="2879903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59927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599879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39830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79781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19733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59684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799636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39587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39951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79903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19854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59806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199757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39708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79660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19611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microsoft.com/office/2007/relationships/hdphoto" Target="../media/hdphoto1.wdp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ED853-D9D4-35D1-DF03-064ADD8734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>
            <a:extLst>
              <a:ext uri="{FF2B5EF4-FFF2-40B4-BE49-F238E27FC236}">
                <a16:creationId xmlns:a16="http://schemas.microsoft.com/office/drawing/2014/main" id="{D5F27F8E-C977-E271-16A3-EBB2DC8C3A8C}"/>
              </a:ext>
            </a:extLst>
          </p:cNvPr>
          <p:cNvSpPr/>
          <p:nvPr/>
        </p:nvSpPr>
        <p:spPr>
          <a:xfrm>
            <a:off x="28539641" y="-411527"/>
            <a:ext cx="4399124" cy="4255815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07711">
              <a:defRPr/>
            </a:pPr>
            <a:endParaRPr lang="en-US" sz="540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99E060F-43BD-5B63-E7E9-BBA57A7BB6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alphaModFix amt="4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95" t="73491"/>
          <a:stretch/>
        </p:blipFill>
        <p:spPr>
          <a:xfrm>
            <a:off x="-78617" y="3384955"/>
            <a:ext cx="4468781" cy="262443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4168D2D-6EE9-12C5-357B-DF9BBBD311B7}"/>
              </a:ext>
            </a:extLst>
          </p:cNvPr>
          <p:cNvSpPr/>
          <p:nvPr/>
        </p:nvSpPr>
        <p:spPr>
          <a:xfrm>
            <a:off x="-3272" y="20148262"/>
            <a:ext cx="32429784" cy="15458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07711">
              <a:defRPr/>
            </a:pPr>
            <a:endParaRPr lang="en-MY" sz="540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026" name="Picture 2" descr="File:Logo of Xiamen University Malaysia.png - Wikipedia">
            <a:extLst>
              <a:ext uri="{FF2B5EF4-FFF2-40B4-BE49-F238E27FC236}">
                <a16:creationId xmlns:a16="http://schemas.microsoft.com/office/drawing/2014/main" id="{618D2232-A126-DE93-AFF1-E8C7C64873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" b="-2786"/>
          <a:stretch/>
        </p:blipFill>
        <p:spPr bwMode="auto">
          <a:xfrm>
            <a:off x="62868" y="212378"/>
            <a:ext cx="13123407" cy="2824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7DD89B75-C628-DFE4-9B29-A88F3A7D7284}"/>
              </a:ext>
            </a:extLst>
          </p:cNvPr>
          <p:cNvSpPr/>
          <p:nvPr/>
        </p:nvSpPr>
        <p:spPr>
          <a:xfrm>
            <a:off x="8999803" y="2361083"/>
            <a:ext cx="14399683" cy="7937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07711">
              <a:defRPr/>
            </a:pPr>
            <a:endParaRPr lang="en-MY" sz="5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B230CDE-0B82-B37D-99F7-5943C5FC1E67}"/>
              </a:ext>
            </a:extLst>
          </p:cNvPr>
          <p:cNvSpPr/>
          <p:nvPr/>
        </p:nvSpPr>
        <p:spPr>
          <a:xfrm>
            <a:off x="9010749" y="4697036"/>
            <a:ext cx="14399683" cy="79378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07711">
              <a:defRPr/>
            </a:pPr>
            <a:endParaRPr lang="en-MY" sz="5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D1DBFC4-9AE0-C044-3E8A-063176BC7BC8}"/>
              </a:ext>
            </a:extLst>
          </p:cNvPr>
          <p:cNvSpPr/>
          <p:nvPr/>
        </p:nvSpPr>
        <p:spPr>
          <a:xfrm>
            <a:off x="7642772" y="7974276"/>
            <a:ext cx="14399683" cy="8084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07711">
              <a:defRPr/>
            </a:pPr>
            <a:endParaRPr lang="en-MY" sz="5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55142D-8516-6232-55F2-CA8BA17451B8}"/>
              </a:ext>
            </a:extLst>
          </p:cNvPr>
          <p:cNvSpPr/>
          <p:nvPr/>
        </p:nvSpPr>
        <p:spPr>
          <a:xfrm>
            <a:off x="9021695" y="4862928"/>
            <a:ext cx="14399683" cy="8084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07711">
              <a:defRPr/>
            </a:pPr>
            <a:endParaRPr lang="en-MY" sz="5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424EC8-2A44-B2A9-2789-4162D19520A0}"/>
              </a:ext>
            </a:extLst>
          </p:cNvPr>
          <p:cNvSpPr/>
          <p:nvPr/>
        </p:nvSpPr>
        <p:spPr>
          <a:xfrm>
            <a:off x="13143818" y="445632"/>
            <a:ext cx="16574385" cy="217316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995" tIns="95998" rIns="191995" bIns="95998" rtlCol="0" anchor="ctr"/>
          <a:lstStyle/>
          <a:p>
            <a:pPr defTabSz="307711">
              <a:defRPr/>
            </a:pPr>
            <a:r>
              <a:rPr lang="en-US" sz="4000" b="1" dirty="0">
                <a:solidFill>
                  <a:prstClr val="white"/>
                </a:solidFill>
                <a:latin typeface="Cambria"/>
                <a:ea typeface="Cambria"/>
              </a:rPr>
              <a:t>BACHELOR OF CHEMICAL ENGINEERING WITH HONOURS</a:t>
            </a:r>
            <a:endParaRPr lang="en-US" sz="4000" dirty="0">
              <a:solidFill>
                <a:prstClr val="white"/>
              </a:solidFill>
              <a:latin typeface="Cambria"/>
              <a:ea typeface="Cambria"/>
            </a:endParaRPr>
          </a:p>
          <a:p>
            <a:pPr defTabSz="307711">
              <a:defRPr/>
            </a:pPr>
            <a:r>
              <a:rPr lang="en-US" sz="4000" b="1" dirty="0">
                <a:solidFill>
                  <a:prstClr val="white"/>
                </a:solidFill>
                <a:latin typeface="Arial"/>
                <a:ea typeface="Cambria"/>
                <a:cs typeface="Arial"/>
              </a:rPr>
              <a:t>[R/524/6/0063] 05/28 [MQA/FA5713] . BEM/EAD/02-75/WA/04 (002)</a:t>
            </a:r>
            <a:endParaRPr lang="en-US" sz="4000" dirty="0">
              <a:solidFill>
                <a:prstClr val="white"/>
              </a:solidFill>
              <a:latin typeface="Arial"/>
              <a:ea typeface="Cambria"/>
              <a:cs typeface="Arial"/>
            </a:endParaRPr>
          </a:p>
        </p:txBody>
      </p:sp>
      <p:pic>
        <p:nvPicPr>
          <p:cNvPr id="35" name="Picture 2" descr="Chemical Engineering, Xiamen University Malaysia | Sepang">
            <a:extLst>
              <a:ext uri="{FF2B5EF4-FFF2-40B4-BE49-F238E27FC236}">
                <a16:creationId xmlns:a16="http://schemas.microsoft.com/office/drawing/2014/main" id="{A76F580A-6F7C-D11F-1226-6BCD42A6A6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667" b="94667" l="4000" r="97333">
                        <a14:foregroundMark x1="22667" y1="25778" x2="22667" y2="25778"/>
                        <a14:foregroundMark x1="4889" y1="38667" x2="16444" y2="17778"/>
                        <a14:foregroundMark x1="16444" y1="17778" x2="38222" y2="10222"/>
                        <a14:foregroundMark x1="38222" y1="10222" x2="63556" y2="9778"/>
                        <a14:foregroundMark x1="63556" y1="9778" x2="83556" y2="22222"/>
                        <a14:foregroundMark x1="83556" y1="22222" x2="89333" y2="45778"/>
                        <a14:foregroundMark x1="89333" y1="45778" x2="76000" y2="67556"/>
                        <a14:foregroundMark x1="76000" y1="67556" x2="58667" y2="81778"/>
                        <a14:foregroundMark x1="58667" y1="81778" x2="34667" y2="85333"/>
                        <a14:foregroundMark x1="34667" y1="85333" x2="16889" y2="68444"/>
                        <a14:foregroundMark x1="16889" y1="68444" x2="8889" y2="37778"/>
                        <a14:foregroundMark x1="42222" y1="93333" x2="63556" y2="92444"/>
                        <a14:foregroundMark x1="93333" y1="38222" x2="89778" y2="65778"/>
                        <a14:foregroundMark x1="6222" y1="37333" x2="7111" y2="60000"/>
                        <a14:foregroundMark x1="7111" y1="60000" x2="17333" y2="80444"/>
                        <a14:foregroundMark x1="17333" y1="80444" x2="26667" y2="86222"/>
                        <a14:foregroundMark x1="4444" y1="37778" x2="4444" y2="54222"/>
                        <a14:foregroundMark x1="28444" y1="10667" x2="50222" y2="6222"/>
                        <a14:foregroundMark x1="50222" y1="6222" x2="73333" y2="12444"/>
                        <a14:foregroundMark x1="73333" y1="12444" x2="74222" y2="13333"/>
                        <a14:foregroundMark x1="59111" y1="4889" x2="46222" y2="2667"/>
                        <a14:foregroundMark x1="95111" y1="41778" x2="95556" y2="61333"/>
                        <a14:foregroundMark x1="3556" y1="55111" x2="12889" y2="76444"/>
                        <a14:foregroundMark x1="12889" y1="76444" x2="31556" y2="91556"/>
                        <a14:foregroundMark x1="31556" y1="91556" x2="55556" y2="95111"/>
                        <a14:foregroundMark x1="55556" y1="95111" x2="64444" y2="94222"/>
                        <a14:foregroundMark x1="10222" y1="74667" x2="23556" y2="87556"/>
                        <a14:foregroundMark x1="71111" y1="90667" x2="80524" y2="86222"/>
                        <a14:foregroundMark x1="90222" y1="73333" x2="92889" y2="65333"/>
                        <a14:foregroundMark x1="97333" y1="53778" x2="88000" y2="32889"/>
                        <a14:foregroundMark x1="88000" y1="32889" x2="76000" y2="19556"/>
                        <a14:backgroundMark x1="87556" y1="83111" x2="85778" y2="83556"/>
                        <a14:backgroundMark x1="85333" y1="84889" x2="83556" y2="87111"/>
                        <a14:backgroundMark x1="85333" y1="83556" x2="85333" y2="862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893" y="29070"/>
            <a:ext cx="3374619" cy="3374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01666C8C-9862-468E-8E25-B7445A553FDC}"/>
              </a:ext>
            </a:extLst>
          </p:cNvPr>
          <p:cNvSpPr/>
          <p:nvPr/>
        </p:nvSpPr>
        <p:spPr>
          <a:xfrm>
            <a:off x="7642772" y="4728626"/>
            <a:ext cx="17617135" cy="1855864"/>
          </a:xfrm>
          <a:prstGeom prst="rect">
            <a:avLst/>
          </a:prstGeom>
        </p:spPr>
        <p:txBody>
          <a:bodyPr wrap="square" lIns="191995" tIns="95998" rIns="191995" bIns="95998" anchor="t">
            <a:spAutoFit/>
          </a:bodyPr>
          <a:lstStyle/>
          <a:p>
            <a:pPr algn="ctr" defTabSz="307711">
              <a:defRPr/>
            </a:pPr>
            <a:r>
              <a:rPr lang="en-US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South East Asia Global Innovation Challenge 2023 (SEA-GIC 2023)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4845E77-9F96-FD88-9F75-E2610502F736}"/>
              </a:ext>
            </a:extLst>
          </p:cNvPr>
          <p:cNvSpPr txBox="1"/>
          <p:nvPr/>
        </p:nvSpPr>
        <p:spPr>
          <a:xfrm>
            <a:off x="25219614" y="4166399"/>
            <a:ext cx="2741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07711"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Official news</a:t>
            </a:r>
          </a:p>
        </p:txBody>
      </p:sp>
      <p:pic>
        <p:nvPicPr>
          <p:cNvPr id="11" name="Picture 10" descr="A gold medal with a crown&#10;&#10;Description automatically generated">
            <a:extLst>
              <a:ext uri="{FF2B5EF4-FFF2-40B4-BE49-F238E27FC236}">
                <a16:creationId xmlns:a16="http://schemas.microsoft.com/office/drawing/2014/main" id="{9D157080-AF98-146B-EB82-BE1C156CE8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61170" y="2618801"/>
            <a:ext cx="3452144" cy="5786835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61DDFFC7-1722-3AAA-E464-3C94FB71DEAC}"/>
              </a:ext>
            </a:extLst>
          </p:cNvPr>
          <p:cNvSpPr/>
          <p:nvPr/>
        </p:nvSpPr>
        <p:spPr>
          <a:xfrm>
            <a:off x="883735" y="20246220"/>
            <a:ext cx="2823349" cy="3072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995" tIns="95998" rIns="191995" bIns="95998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60152">
              <a:defRPr/>
            </a:pPr>
            <a:r>
              <a:rPr lang="en-US" sz="2520" b="1" dirty="0">
                <a:solidFill>
                  <a:prstClr val="black"/>
                </a:solidFill>
                <a:latin typeface="Calibri" panose="020F0502020204030204"/>
              </a:rPr>
              <a:t>Recognized by</a:t>
            </a:r>
            <a:endParaRPr lang="en-MY" sz="252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17804C2-B13E-3A4B-26A9-C2DF69DB8765}"/>
              </a:ext>
            </a:extLst>
          </p:cNvPr>
          <p:cNvSpPr/>
          <p:nvPr/>
        </p:nvSpPr>
        <p:spPr>
          <a:xfrm>
            <a:off x="9575166" y="20231485"/>
            <a:ext cx="2823349" cy="3072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995" tIns="95998" rIns="191995" bIns="95998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60152">
              <a:defRPr/>
            </a:pPr>
            <a:r>
              <a:rPr lang="en-US" sz="2520" b="1">
                <a:solidFill>
                  <a:prstClr val="black"/>
                </a:solidFill>
                <a:latin typeface="Calibri" panose="020F0502020204030204"/>
              </a:rPr>
              <a:t>Student Chapters</a:t>
            </a:r>
            <a:endParaRPr lang="en-MY" sz="2520" b="1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A0E116F-3D02-1839-1F46-7E798B44FA60}"/>
              </a:ext>
            </a:extLst>
          </p:cNvPr>
          <p:cNvSpPr/>
          <p:nvPr/>
        </p:nvSpPr>
        <p:spPr>
          <a:xfrm>
            <a:off x="4250029" y="20217422"/>
            <a:ext cx="4106093" cy="350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995" tIns="95998" rIns="191995" bIns="95998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60152">
              <a:defRPr/>
            </a:pPr>
            <a:r>
              <a:rPr lang="en-US" sz="2520" b="1">
                <a:solidFill>
                  <a:prstClr val="black"/>
                </a:solidFill>
                <a:latin typeface="Calibri" panose="020F0502020204030204"/>
              </a:rPr>
              <a:t>More Information</a:t>
            </a:r>
            <a:endParaRPr lang="en-MY" sz="2520" b="1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41" name="Picture 40" descr="XMUM iChemE Student Chapter | Facebook">
            <a:extLst>
              <a:ext uri="{FF2B5EF4-FFF2-40B4-BE49-F238E27FC236}">
                <a16:creationId xmlns:a16="http://schemas.microsoft.com/office/drawing/2014/main" id="{489045CC-7164-484C-510E-5BC354F4C5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4" t="40897" b="35603"/>
          <a:stretch/>
        </p:blipFill>
        <p:spPr bwMode="auto">
          <a:xfrm>
            <a:off x="8797104" y="21044847"/>
            <a:ext cx="2191795" cy="395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DE212975-5AA3-24E9-27EB-9F2AF22CCA3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41445" r="680" b="-2031"/>
          <a:stretch/>
        </p:blipFill>
        <p:spPr>
          <a:xfrm>
            <a:off x="11063201" y="20604230"/>
            <a:ext cx="2239495" cy="865781"/>
          </a:xfrm>
          <a:prstGeom prst="rect">
            <a:avLst/>
          </a:prstGeom>
        </p:spPr>
      </p:pic>
      <p:pic>
        <p:nvPicPr>
          <p:cNvPr id="43" name="Picture 42" descr="A group of logos with text&#10;&#10;Description automatically generated">
            <a:extLst>
              <a:ext uri="{FF2B5EF4-FFF2-40B4-BE49-F238E27FC236}">
                <a16:creationId xmlns:a16="http://schemas.microsoft.com/office/drawing/2014/main" id="{B428E52B-C388-CDEB-FD3E-1E76F9223294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62240"/>
          <a:stretch/>
        </p:blipFill>
        <p:spPr>
          <a:xfrm>
            <a:off x="9073121" y="20599655"/>
            <a:ext cx="1912649" cy="467743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77437CA4-8077-8F0F-D8CC-952C4389882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64755" y="20569062"/>
            <a:ext cx="1024973" cy="1024975"/>
          </a:xfrm>
          <a:prstGeom prst="rect">
            <a:avLst/>
          </a:prstGeom>
        </p:spPr>
      </p:pic>
      <p:sp>
        <p:nvSpPr>
          <p:cNvPr id="46" name="TextBox 8">
            <a:extLst>
              <a:ext uri="{FF2B5EF4-FFF2-40B4-BE49-F238E27FC236}">
                <a16:creationId xmlns:a16="http://schemas.microsoft.com/office/drawing/2014/main" id="{BFF3DF9A-16AD-8345-FABF-C949E47621A0}"/>
              </a:ext>
            </a:extLst>
          </p:cNvPr>
          <p:cNvSpPr txBox="1"/>
          <p:nvPr/>
        </p:nvSpPr>
        <p:spPr>
          <a:xfrm>
            <a:off x="13404606" y="21397175"/>
            <a:ext cx="1208956" cy="387770"/>
          </a:xfrm>
          <a:prstGeom prst="rect">
            <a:avLst/>
          </a:prstGeom>
          <a:noFill/>
        </p:spPr>
        <p:txBody>
          <a:bodyPr rot="0" spcFirstLastPara="0" vert="horz" wrap="square" lIns="191995" tIns="95998" rIns="191995" bIns="95998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0152">
              <a:defRPr/>
            </a:pPr>
            <a:r>
              <a:rPr lang="en-US" sz="1260">
                <a:solidFill>
                  <a:prstClr val="black"/>
                </a:solidFill>
                <a:latin typeface="Calibri" panose="020F0502020204030204"/>
                <a:cs typeface="Calibri"/>
              </a:rPr>
              <a:t>Disclaimers</a:t>
            </a:r>
            <a:endParaRPr lang="en-US" sz="126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47" name="Picture 46" descr="A qr code with a few black squares&#10;&#10;Description automatically generated">
            <a:extLst>
              <a:ext uri="{FF2B5EF4-FFF2-40B4-BE49-F238E27FC236}">
                <a16:creationId xmlns:a16="http://schemas.microsoft.com/office/drawing/2014/main" id="{2AB8F8A8-57B2-5FD3-183D-D6D65879864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602027" y="20873667"/>
            <a:ext cx="679234" cy="649047"/>
          </a:xfrm>
          <a:prstGeom prst="rect">
            <a:avLst/>
          </a:prstGeom>
        </p:spPr>
      </p:pic>
      <p:sp>
        <p:nvSpPr>
          <p:cNvPr id="49" name="TextBox 10">
            <a:extLst>
              <a:ext uri="{FF2B5EF4-FFF2-40B4-BE49-F238E27FC236}">
                <a16:creationId xmlns:a16="http://schemas.microsoft.com/office/drawing/2014/main" id="{E0A604FE-9BB2-D52D-12A2-9A3DD7F007B7}"/>
              </a:ext>
            </a:extLst>
          </p:cNvPr>
          <p:cNvSpPr txBox="1"/>
          <p:nvPr/>
        </p:nvSpPr>
        <p:spPr>
          <a:xfrm>
            <a:off x="-78617" y="20458799"/>
            <a:ext cx="4829215" cy="1228000"/>
          </a:xfrm>
          <a:prstGeom prst="rect">
            <a:avLst/>
          </a:prstGeom>
          <a:noFill/>
        </p:spPr>
        <p:txBody>
          <a:bodyPr rot="0" spcFirstLastPara="0" vert="horz" wrap="square" lIns="191995" tIns="95998" rIns="191995" bIns="95998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60152">
              <a:defRPr/>
            </a:pPr>
            <a:r>
              <a:rPr lang="en-US" sz="1680" dirty="0">
                <a:solidFill>
                  <a:prstClr val="black"/>
                </a:solidFill>
                <a:latin typeface="Calibri" panose="020F0502020204030204"/>
                <a:cs typeface="Calibri"/>
              </a:rPr>
              <a:t>Ministry of Higher Education, MOHE </a:t>
            </a:r>
          </a:p>
          <a:p>
            <a:pPr algn="ctr" defTabSz="960152">
              <a:defRPr/>
            </a:pPr>
            <a:r>
              <a:rPr lang="en-US" sz="1680" dirty="0">
                <a:solidFill>
                  <a:prstClr val="black"/>
                </a:solidFill>
                <a:latin typeface="Calibri" panose="020F0502020204030204"/>
                <a:cs typeface="Calibri"/>
              </a:rPr>
              <a:t>(Malaysian Qualification Agency, </a:t>
            </a:r>
            <a:r>
              <a:rPr lang="en-US" sz="1680" b="1" dirty="0">
                <a:solidFill>
                  <a:srgbClr val="C00000"/>
                </a:solidFill>
                <a:latin typeface="Calibri" panose="020F0502020204030204"/>
                <a:cs typeface="Calibri"/>
              </a:rPr>
              <a:t>MQA</a:t>
            </a:r>
            <a:r>
              <a:rPr lang="en-US" sz="1680" dirty="0">
                <a:solidFill>
                  <a:prstClr val="black"/>
                </a:solidFill>
                <a:latin typeface="Calibri" panose="020F0502020204030204"/>
                <a:cs typeface="Calibri"/>
              </a:rPr>
              <a:t>)</a:t>
            </a:r>
          </a:p>
          <a:p>
            <a:pPr algn="ctr" defTabSz="960152">
              <a:defRPr/>
            </a:pPr>
            <a:r>
              <a:rPr lang="en-US" sz="1680" dirty="0">
                <a:solidFill>
                  <a:prstClr val="black"/>
                </a:solidFill>
                <a:latin typeface="Calibri" panose="020F0502020204030204"/>
                <a:cs typeface="Calibri"/>
              </a:rPr>
              <a:t>Board of Engineers Malaysia, BEM (Engineering Accreditation Council, </a:t>
            </a:r>
            <a:r>
              <a:rPr lang="en-US" sz="1680" b="1" dirty="0">
                <a:solidFill>
                  <a:srgbClr val="C00000"/>
                </a:solidFill>
                <a:latin typeface="Calibri" panose="020F0502020204030204"/>
                <a:cs typeface="Calibri"/>
              </a:rPr>
              <a:t>EAC</a:t>
            </a:r>
            <a:r>
              <a:rPr lang="en-US" sz="1680" dirty="0">
                <a:solidFill>
                  <a:prstClr val="black"/>
                </a:solidFill>
                <a:latin typeface="Calibri" panose="020F0502020204030204"/>
                <a:cs typeface="Calibri"/>
              </a:rPr>
              <a:t> &amp; </a:t>
            </a:r>
            <a:r>
              <a:rPr lang="en-US" sz="1680" b="1" dirty="0">
                <a:solidFill>
                  <a:srgbClr val="C00000"/>
                </a:solidFill>
                <a:latin typeface="Calibri" panose="020F0502020204030204"/>
                <a:cs typeface="Calibri"/>
              </a:rPr>
              <a:t>Washington Accord</a:t>
            </a:r>
            <a:r>
              <a:rPr lang="en-US" sz="1680" dirty="0">
                <a:solidFill>
                  <a:prstClr val="black"/>
                </a:solidFill>
                <a:latin typeface="Calibri" panose="020F0502020204030204"/>
                <a:cs typeface="Calibri"/>
              </a:rPr>
              <a:t>)</a:t>
            </a:r>
          </a:p>
        </p:txBody>
      </p:sp>
      <p:sp>
        <p:nvSpPr>
          <p:cNvPr id="29" name="Flowchart: Process 28">
            <a:extLst>
              <a:ext uri="{FF2B5EF4-FFF2-40B4-BE49-F238E27FC236}">
                <a16:creationId xmlns:a16="http://schemas.microsoft.com/office/drawing/2014/main" id="{5749C6CD-3ADD-8539-B3A2-FD28152838E0}"/>
              </a:ext>
            </a:extLst>
          </p:cNvPr>
          <p:cNvSpPr/>
          <p:nvPr/>
        </p:nvSpPr>
        <p:spPr>
          <a:xfrm>
            <a:off x="11254305" y="3134665"/>
            <a:ext cx="9934462" cy="1177029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995" tIns="95998" rIns="191995" bIns="95998" rtlCol="0" anchor="ctr"/>
          <a:lstStyle/>
          <a:p>
            <a:pPr algn="ctr" defTabSz="307711">
              <a:defRPr/>
            </a:pPr>
            <a:r>
              <a:rPr lang="en-US" sz="13000" b="1" i="1" dirty="0">
                <a:solidFill>
                  <a:prstClr val="black"/>
                </a:solidFill>
                <a:latin typeface="Times New Roman"/>
                <a:cs typeface="Times New Roman"/>
              </a:rPr>
              <a:t>Winner</a:t>
            </a:r>
            <a:endParaRPr lang="en-US" sz="130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CEF1E7-7F05-4BAA-944C-8AD2D68AC61D}"/>
              </a:ext>
            </a:extLst>
          </p:cNvPr>
          <p:cNvSpPr txBox="1"/>
          <p:nvPr/>
        </p:nvSpPr>
        <p:spPr>
          <a:xfrm>
            <a:off x="3124477" y="17650898"/>
            <a:ext cx="26576459" cy="175432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About the competition: SEA-GIC 2023 required participants to perform a pitching presentation and provide a 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solution of renewable fuel technologies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In addition to that, the participants should provide the technology innovation and advantages, market opportunity, discussion on chemistry, future requirements, and recommendations for stakeholders and decision-makers.</a:t>
            </a:r>
            <a:endParaRPr lang="en-MY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37FB4C-F2AC-4C8C-9293-93154FEF87E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182014" y="8662380"/>
            <a:ext cx="11180068" cy="866860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A083EE2-1FEF-4B59-8B34-DE5B37404B9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719113" y="8689201"/>
            <a:ext cx="13981823" cy="861237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AE2B89F-E389-471F-8D2F-EE7F14ECF08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8452" y="4987390"/>
            <a:ext cx="2304103" cy="298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69768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C19E53825A604BBCA24AA5A24C35C1" ma:contentTypeVersion="18" ma:contentTypeDescription="Create a new document." ma:contentTypeScope="" ma:versionID="6f996258e55656aa5d31da19c737cfda">
  <xsd:schema xmlns:xsd="http://www.w3.org/2001/XMLSchema" xmlns:xs="http://www.w3.org/2001/XMLSchema" xmlns:p="http://schemas.microsoft.com/office/2006/metadata/properties" xmlns:ns2="c1d69da5-987b-4b15-b205-7c0a9edbb8cf" xmlns:ns3="d7902199-068c-42ef-87bc-3638985cf0f7" targetNamespace="http://schemas.microsoft.com/office/2006/metadata/properties" ma:root="true" ma:fieldsID="ffe585cc5ac0a8ffe7eaa433a70669b7" ns2:_="" ns3:_="">
    <xsd:import namespace="c1d69da5-987b-4b15-b205-7c0a9edbb8cf"/>
    <xsd:import namespace="d7902199-068c-42ef-87bc-3638985cf0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d69da5-987b-4b15-b205-7c0a9edbb8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4f2e8542-8c9c-41f3-9b5d-edc4cbbb3c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902199-068c-42ef-87bc-3638985cf0f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a6585cf-5b56-42de-b25d-737da31b625c}" ma:internalName="TaxCatchAll" ma:showField="CatchAllData" ma:web="d7902199-068c-42ef-87bc-3638985cf0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1d69da5-987b-4b15-b205-7c0a9edbb8cf">
      <Terms xmlns="http://schemas.microsoft.com/office/infopath/2007/PartnerControls"/>
    </lcf76f155ced4ddcb4097134ff3c332f>
    <TaxCatchAll xmlns="d7902199-068c-42ef-87bc-3638985cf0f7" xsi:nil="true"/>
  </documentManagement>
</p:properties>
</file>

<file path=customXml/itemProps1.xml><?xml version="1.0" encoding="utf-8"?>
<ds:datastoreItem xmlns:ds="http://schemas.openxmlformats.org/officeDocument/2006/customXml" ds:itemID="{A2176CB4-6491-43B4-9A99-D15A43666E55}"/>
</file>

<file path=customXml/itemProps2.xml><?xml version="1.0" encoding="utf-8"?>
<ds:datastoreItem xmlns:ds="http://schemas.openxmlformats.org/officeDocument/2006/customXml" ds:itemID="{4BC21859-6D01-4CC6-92C5-AC12A65BC491}"/>
</file>

<file path=customXml/itemProps3.xml><?xml version="1.0" encoding="utf-8"?>
<ds:datastoreItem xmlns:ds="http://schemas.openxmlformats.org/officeDocument/2006/customXml" ds:itemID="{60E8C8D8-76A0-4EC5-A86E-CBE198BB3C4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134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</vt:lpstr>
      <vt:lpstr>Calibri</vt:lpstr>
      <vt:lpstr>Calibri Light</vt:lpstr>
      <vt:lpstr>Cambria</vt:lpstr>
      <vt:lpstr>Times New Roman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Noraini Binti Mohd</dc:creator>
  <cp:lastModifiedBy>Noraini Binti Mohd</cp:lastModifiedBy>
  <cp:revision>9</cp:revision>
  <dcterms:created xsi:type="dcterms:W3CDTF">2024-04-15T05:02:26Z</dcterms:created>
  <dcterms:modified xsi:type="dcterms:W3CDTF">2024-05-13T04:29:34Z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0x010100AEC19E53825A604BBCA24AA5A24C35C1</vt:lpwstr>
  </property>
</Properties>
</file>