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8" r:id="rId2"/>
  </p:sldIdLst>
  <p:sldSz cx="32399288" cy="215995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3" d="100"/>
          <a:sy n="23" d="100"/>
        </p:scale>
        <p:origin x="1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DB6DB-1E39-485A-92DF-F8D87FA431F3}" type="datetimeFigureOut">
              <a:rPr lang="en-MY" smtClean="0"/>
              <a:t>13/5/2024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305708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DB6DB-1E39-485A-92DF-F8D87FA431F3}" type="datetimeFigureOut">
              <a:rPr lang="en-MY" smtClean="0"/>
              <a:t>13/5/2024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372641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DB6DB-1E39-485A-92DF-F8D87FA431F3}" type="datetimeFigureOut">
              <a:rPr lang="en-MY" smtClean="0"/>
              <a:t>13/5/2024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143676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DB6DB-1E39-485A-92DF-F8D87FA431F3}" type="datetimeFigureOut">
              <a:rPr lang="en-MY" smtClean="0"/>
              <a:t>13/5/2024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14256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DB6DB-1E39-485A-92DF-F8D87FA431F3}" type="datetimeFigureOut">
              <a:rPr lang="en-MY" smtClean="0"/>
              <a:t>13/5/2024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398125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DB6DB-1E39-485A-92DF-F8D87FA431F3}" type="datetimeFigureOut">
              <a:rPr lang="en-MY" smtClean="0"/>
              <a:t>13/5/2024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34694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Click to 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Click to 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DB6DB-1E39-485A-92DF-F8D87FA431F3}" type="datetimeFigureOut">
              <a:rPr lang="en-MY" smtClean="0"/>
              <a:t>13/5/2024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209720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DB6DB-1E39-485A-92DF-F8D87FA431F3}" type="datetimeFigureOut">
              <a:rPr lang="en-MY" smtClean="0"/>
              <a:t>13/5/2024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92584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DB6DB-1E39-485A-92DF-F8D87FA431F3}" type="datetimeFigureOut">
              <a:rPr lang="en-MY" smtClean="0"/>
              <a:t>13/5/2024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95437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261DB6DB-1E39-485A-92DF-F8D87FA431F3}" type="datetimeFigureOut">
              <a:rPr lang="en-MY" smtClean="0"/>
              <a:t>13/5/2024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188698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261DB6DB-1E39-485A-92DF-F8D87FA431F3}" type="datetimeFigureOut">
              <a:rPr lang="en-MY" smtClean="0"/>
              <a:t>13/5/2024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2AA46C-9F71-4B10-957D-1BCA9CF9EC97}" type="slidenum">
              <a:rPr lang="en-MY" smtClean="0"/>
              <a:t>‹#›</a:t>
            </a:fld>
            <a:endParaRPr lang="en-MY"/>
          </a:p>
        </p:txBody>
      </p:sp>
    </p:spTree>
    <p:extLst>
      <p:ext uri="{BB962C8B-B14F-4D97-AF65-F5344CB8AC3E}">
        <p14:creationId xmlns:p14="http://schemas.microsoft.com/office/powerpoint/2010/main" val="252950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261DB6DB-1E39-485A-92DF-F8D87FA431F3}" type="datetimeFigureOut">
              <a:rPr lang="en-MY" smtClean="0"/>
              <a:t>13/5/2024</a:t>
            </a:fld>
            <a:endParaRPr lang="en-MY"/>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5E2AA46C-9F71-4B10-957D-1BCA9CF9EC97}" type="slidenum">
              <a:rPr lang="en-MY" smtClean="0"/>
              <a:t>‹#›</a:t>
            </a:fld>
            <a:endParaRPr lang="en-MY"/>
          </a:p>
        </p:txBody>
      </p:sp>
    </p:spTree>
    <p:extLst>
      <p:ext uri="{BB962C8B-B14F-4D97-AF65-F5344CB8AC3E}">
        <p14:creationId xmlns:p14="http://schemas.microsoft.com/office/powerpoint/2010/main" val="36296215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D853-D9D4-35D1-DF03-064ADD87345A}"/>
            </a:ext>
          </a:extLst>
        </p:cNvPr>
        <p:cNvGrpSpPr/>
        <p:nvPr/>
      </p:nvGrpSpPr>
      <p:grpSpPr>
        <a:xfrm>
          <a:off x="0" y="0"/>
          <a:ext cx="0" cy="0"/>
          <a:chOff x="0" y="0"/>
          <a:chExt cx="0" cy="0"/>
        </a:xfrm>
      </p:grpSpPr>
      <p:sp>
        <p:nvSpPr>
          <p:cNvPr id="25" name="Oval 24">
            <a:extLst>
              <a:ext uri="{FF2B5EF4-FFF2-40B4-BE49-F238E27FC236}">
                <a16:creationId xmlns:a16="http://schemas.microsoft.com/office/drawing/2014/main" id="{D5F27F8E-C977-E271-16A3-EBB2DC8C3A8C}"/>
              </a:ext>
            </a:extLst>
          </p:cNvPr>
          <p:cNvSpPr/>
          <p:nvPr/>
        </p:nvSpPr>
        <p:spPr>
          <a:xfrm>
            <a:off x="28539641" y="-411527"/>
            <a:ext cx="4399124" cy="425581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US" sz="5400">
              <a:solidFill>
                <a:prstClr val="white"/>
              </a:solidFill>
              <a:latin typeface="Calibri" panose="020F0502020204030204"/>
            </a:endParaRPr>
          </a:p>
        </p:txBody>
      </p:sp>
      <p:pic>
        <p:nvPicPr>
          <p:cNvPr id="17" name="Picture 16">
            <a:extLst>
              <a:ext uri="{FF2B5EF4-FFF2-40B4-BE49-F238E27FC236}">
                <a16:creationId xmlns:a16="http://schemas.microsoft.com/office/drawing/2014/main" id="{999E060F-43BD-5B63-E7E9-BBA57A7BB6E1}"/>
              </a:ext>
            </a:extLst>
          </p:cNvPr>
          <p:cNvPicPr>
            <a:picLocks noChangeAspect="1"/>
          </p:cNvPicPr>
          <p:nvPr/>
        </p:nvPicPr>
        <p:blipFill rotWithShape="1">
          <a:blip r:embed="rId2">
            <a:duotone>
              <a:schemeClr val="accent5">
                <a:shade val="45000"/>
                <a:satMod val="135000"/>
              </a:schemeClr>
              <a:prstClr val="white"/>
            </a:duotone>
            <a:alphaModFix amt="43000"/>
            <a:extLst>
              <a:ext uri="{28A0092B-C50C-407E-A947-70E740481C1C}">
                <a14:useLocalDpi xmlns:a14="http://schemas.microsoft.com/office/drawing/2010/main" val="0"/>
              </a:ext>
            </a:extLst>
          </a:blip>
          <a:srcRect l="59195" t="73491"/>
          <a:stretch/>
        </p:blipFill>
        <p:spPr>
          <a:xfrm>
            <a:off x="-78617" y="3384955"/>
            <a:ext cx="4468781" cy="2624432"/>
          </a:xfrm>
          <a:prstGeom prst="rect">
            <a:avLst/>
          </a:prstGeom>
        </p:spPr>
      </p:pic>
      <p:sp>
        <p:nvSpPr>
          <p:cNvPr id="3" name="Rectangle 2">
            <a:extLst>
              <a:ext uri="{FF2B5EF4-FFF2-40B4-BE49-F238E27FC236}">
                <a16:creationId xmlns:a16="http://schemas.microsoft.com/office/drawing/2014/main" id="{44168D2D-6EE9-12C5-357B-DF9BBBD311B7}"/>
              </a:ext>
            </a:extLst>
          </p:cNvPr>
          <p:cNvSpPr/>
          <p:nvPr/>
        </p:nvSpPr>
        <p:spPr>
          <a:xfrm>
            <a:off x="-3272" y="20148262"/>
            <a:ext cx="32429784" cy="1545820"/>
          </a:xfrm>
          <a:prstGeom prst="rect">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MY" sz="5400">
              <a:solidFill>
                <a:prstClr val="white"/>
              </a:solidFill>
              <a:latin typeface="Calibri" panose="020F0502020204030204"/>
            </a:endParaRPr>
          </a:p>
        </p:txBody>
      </p:sp>
      <p:pic>
        <p:nvPicPr>
          <p:cNvPr id="1026" name="Picture 2" descr="File:Logo of Xiamen University Malaysia.png - Wikipedia">
            <a:extLst>
              <a:ext uri="{FF2B5EF4-FFF2-40B4-BE49-F238E27FC236}">
                <a16:creationId xmlns:a16="http://schemas.microsoft.com/office/drawing/2014/main" id="{618D2232-A126-DE93-AFF1-E8C7C6487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0" b="-2786"/>
          <a:stretch/>
        </p:blipFill>
        <p:spPr bwMode="auto">
          <a:xfrm>
            <a:off x="62868" y="212378"/>
            <a:ext cx="13123407" cy="282416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DD89B75-C628-DFE4-9B29-A88F3A7D7284}"/>
              </a:ext>
            </a:extLst>
          </p:cNvPr>
          <p:cNvSpPr/>
          <p:nvPr/>
        </p:nvSpPr>
        <p:spPr>
          <a:xfrm>
            <a:off x="8999803" y="2361083"/>
            <a:ext cx="14399683" cy="793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MY" sz="5400">
              <a:solidFill>
                <a:prstClr val="white"/>
              </a:solidFill>
              <a:latin typeface="Calibri" panose="020F0502020204030204"/>
            </a:endParaRPr>
          </a:p>
        </p:txBody>
      </p:sp>
      <p:sp>
        <p:nvSpPr>
          <p:cNvPr id="23" name="Rectangle 22">
            <a:extLst>
              <a:ext uri="{FF2B5EF4-FFF2-40B4-BE49-F238E27FC236}">
                <a16:creationId xmlns:a16="http://schemas.microsoft.com/office/drawing/2014/main" id="{9B230CDE-0B82-B37D-99F7-5943C5FC1E67}"/>
              </a:ext>
            </a:extLst>
          </p:cNvPr>
          <p:cNvSpPr/>
          <p:nvPr/>
        </p:nvSpPr>
        <p:spPr>
          <a:xfrm>
            <a:off x="9010749" y="4697036"/>
            <a:ext cx="14399683" cy="7937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MY" sz="5400">
              <a:solidFill>
                <a:prstClr val="white"/>
              </a:solidFill>
              <a:latin typeface="Calibri" panose="020F0502020204030204"/>
            </a:endParaRPr>
          </a:p>
        </p:txBody>
      </p:sp>
      <p:sp>
        <p:nvSpPr>
          <p:cNvPr id="26" name="Rectangle 25">
            <a:extLst>
              <a:ext uri="{FF2B5EF4-FFF2-40B4-BE49-F238E27FC236}">
                <a16:creationId xmlns:a16="http://schemas.microsoft.com/office/drawing/2014/main" id="{2D1DBFC4-9AE0-C044-3E8A-063176BC7BC8}"/>
              </a:ext>
            </a:extLst>
          </p:cNvPr>
          <p:cNvSpPr/>
          <p:nvPr/>
        </p:nvSpPr>
        <p:spPr>
          <a:xfrm>
            <a:off x="7642772" y="7974276"/>
            <a:ext cx="14399683" cy="8084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MY" sz="5400">
              <a:solidFill>
                <a:prstClr val="white"/>
              </a:solidFill>
              <a:latin typeface="Calibri" panose="020F0502020204030204"/>
            </a:endParaRPr>
          </a:p>
        </p:txBody>
      </p:sp>
      <p:sp>
        <p:nvSpPr>
          <p:cNvPr id="32" name="Rectangle 31">
            <a:extLst>
              <a:ext uri="{FF2B5EF4-FFF2-40B4-BE49-F238E27FC236}">
                <a16:creationId xmlns:a16="http://schemas.microsoft.com/office/drawing/2014/main" id="{FE55142D-8516-6232-55F2-CA8BA17451B8}"/>
              </a:ext>
            </a:extLst>
          </p:cNvPr>
          <p:cNvSpPr/>
          <p:nvPr/>
        </p:nvSpPr>
        <p:spPr>
          <a:xfrm>
            <a:off x="9021695" y="4862928"/>
            <a:ext cx="14399683" cy="8084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11">
              <a:defRPr/>
            </a:pPr>
            <a:endParaRPr lang="en-MY" sz="5400">
              <a:solidFill>
                <a:prstClr val="white"/>
              </a:solidFill>
              <a:latin typeface="Calibri" panose="020F0502020204030204"/>
            </a:endParaRPr>
          </a:p>
        </p:txBody>
      </p:sp>
      <p:sp>
        <p:nvSpPr>
          <p:cNvPr id="5" name="Rectangle 4">
            <a:extLst>
              <a:ext uri="{FF2B5EF4-FFF2-40B4-BE49-F238E27FC236}">
                <a16:creationId xmlns:a16="http://schemas.microsoft.com/office/drawing/2014/main" id="{DA424EC8-2A44-B2A9-2789-4162D19520A0}"/>
              </a:ext>
            </a:extLst>
          </p:cNvPr>
          <p:cNvSpPr/>
          <p:nvPr/>
        </p:nvSpPr>
        <p:spPr>
          <a:xfrm>
            <a:off x="13143818" y="445632"/>
            <a:ext cx="16574385" cy="217316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p>
            <a:pPr defTabSz="307711">
              <a:defRPr/>
            </a:pPr>
            <a:r>
              <a:rPr lang="en-US" sz="4000" b="1" dirty="0">
                <a:solidFill>
                  <a:prstClr val="white"/>
                </a:solidFill>
                <a:latin typeface="Cambria"/>
                <a:ea typeface="Cambria"/>
              </a:rPr>
              <a:t>BACHELOR OF CHEMICAL ENGINEERING WITH HONOURS</a:t>
            </a:r>
            <a:endParaRPr lang="en-US" sz="4000" dirty="0">
              <a:solidFill>
                <a:prstClr val="white"/>
              </a:solidFill>
              <a:latin typeface="Cambria"/>
              <a:ea typeface="Cambria"/>
            </a:endParaRPr>
          </a:p>
          <a:p>
            <a:pPr defTabSz="307711">
              <a:defRPr/>
            </a:pPr>
            <a:r>
              <a:rPr lang="en-US" sz="4000" b="1" dirty="0">
                <a:solidFill>
                  <a:prstClr val="white"/>
                </a:solidFill>
                <a:latin typeface="Arial"/>
                <a:ea typeface="Cambria"/>
                <a:cs typeface="Arial"/>
              </a:rPr>
              <a:t>[R/524/6/0063] 05/28 [MQA/FA5713] . BEM/EAD/02-75/WA/04 (002)</a:t>
            </a:r>
            <a:endParaRPr lang="en-US" sz="4000" dirty="0">
              <a:solidFill>
                <a:prstClr val="white"/>
              </a:solidFill>
              <a:latin typeface="Arial"/>
              <a:ea typeface="Cambria"/>
              <a:cs typeface="Arial"/>
            </a:endParaRPr>
          </a:p>
        </p:txBody>
      </p:sp>
      <p:pic>
        <p:nvPicPr>
          <p:cNvPr id="35" name="Picture 2" descr="Chemical Engineering, Xiamen University Malaysia | Sepang">
            <a:extLst>
              <a:ext uri="{FF2B5EF4-FFF2-40B4-BE49-F238E27FC236}">
                <a16:creationId xmlns:a16="http://schemas.microsoft.com/office/drawing/2014/main" id="{A76F580A-6F7C-D11F-1226-6BCD42A6A621}"/>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2667" b="94667" l="4000" r="97333">
                        <a14:foregroundMark x1="22667" y1="25778" x2="22667" y2="25778"/>
                        <a14:foregroundMark x1="4889" y1="38667" x2="16444" y2="17778"/>
                        <a14:foregroundMark x1="16444" y1="17778" x2="38222" y2="10222"/>
                        <a14:foregroundMark x1="38222" y1="10222" x2="63556" y2="9778"/>
                        <a14:foregroundMark x1="63556" y1="9778" x2="83556" y2="22222"/>
                        <a14:foregroundMark x1="83556" y1="22222" x2="89333" y2="45778"/>
                        <a14:foregroundMark x1="89333" y1="45778" x2="76000" y2="67556"/>
                        <a14:foregroundMark x1="76000" y1="67556" x2="58667" y2="81778"/>
                        <a14:foregroundMark x1="58667" y1="81778" x2="34667" y2="85333"/>
                        <a14:foregroundMark x1="34667" y1="85333" x2="16889" y2="68444"/>
                        <a14:foregroundMark x1="16889" y1="68444" x2="8889" y2="37778"/>
                        <a14:foregroundMark x1="42222" y1="93333" x2="63556" y2="92444"/>
                        <a14:foregroundMark x1="93333" y1="38222" x2="89778" y2="65778"/>
                        <a14:foregroundMark x1="6222" y1="37333" x2="7111" y2="60000"/>
                        <a14:foregroundMark x1="7111" y1="60000" x2="17333" y2="80444"/>
                        <a14:foregroundMark x1="17333" y1="80444" x2="26667" y2="86222"/>
                        <a14:foregroundMark x1="4444" y1="37778" x2="4444" y2="54222"/>
                        <a14:foregroundMark x1="28444" y1="10667" x2="50222" y2="6222"/>
                        <a14:foregroundMark x1="50222" y1="6222" x2="73333" y2="12444"/>
                        <a14:foregroundMark x1="73333" y1="12444" x2="74222" y2="13333"/>
                        <a14:foregroundMark x1="59111" y1="4889" x2="46222" y2="2667"/>
                        <a14:foregroundMark x1="95111" y1="41778" x2="95556" y2="61333"/>
                        <a14:foregroundMark x1="3556" y1="55111" x2="12889" y2="76444"/>
                        <a14:foregroundMark x1="12889" y1="76444" x2="31556" y2="91556"/>
                        <a14:foregroundMark x1="31556" y1="91556" x2="55556" y2="95111"/>
                        <a14:foregroundMark x1="55556" y1="95111" x2="64444" y2="94222"/>
                        <a14:foregroundMark x1="10222" y1="74667" x2="23556" y2="87556"/>
                        <a14:foregroundMark x1="71111" y1="90667" x2="80524" y2="86222"/>
                        <a14:foregroundMark x1="90222" y1="73333" x2="92889" y2="65333"/>
                        <a14:foregroundMark x1="97333" y1="53778" x2="88000" y2="32889"/>
                        <a14:foregroundMark x1="88000" y1="32889" x2="76000" y2="19556"/>
                        <a14:backgroundMark x1="87556" y1="83111" x2="85778" y2="83556"/>
                        <a14:backgroundMark x1="85333" y1="84889" x2="83556" y2="87111"/>
                        <a14:backgroundMark x1="85333" y1="83556" x2="85333" y2="86222"/>
                      </a14:backgroundRemoval>
                    </a14:imgEffect>
                  </a14:imgLayer>
                </a14:imgProps>
              </a:ext>
              <a:ext uri="{28A0092B-C50C-407E-A947-70E740481C1C}">
                <a14:useLocalDpi xmlns:a14="http://schemas.microsoft.com/office/drawing/2010/main" val="0"/>
              </a:ext>
            </a:extLst>
          </a:blip>
          <a:srcRect/>
          <a:stretch>
            <a:fillRect/>
          </a:stretch>
        </p:blipFill>
        <p:spPr bwMode="auto">
          <a:xfrm>
            <a:off x="29051893" y="29070"/>
            <a:ext cx="3374619" cy="3374619"/>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01666C8C-9862-468E-8E25-B7445A553FDC}"/>
              </a:ext>
            </a:extLst>
          </p:cNvPr>
          <p:cNvSpPr/>
          <p:nvPr/>
        </p:nvSpPr>
        <p:spPr>
          <a:xfrm>
            <a:off x="8382840" y="4729692"/>
            <a:ext cx="17617135" cy="2686861"/>
          </a:xfrm>
          <a:prstGeom prst="rect">
            <a:avLst/>
          </a:prstGeom>
        </p:spPr>
        <p:txBody>
          <a:bodyPr wrap="square" lIns="191995" tIns="95998" rIns="191995" bIns="95998" anchor="t">
            <a:spAutoFit/>
          </a:bodyPr>
          <a:lstStyle/>
          <a:p>
            <a:pPr algn="ctr" defTabSz="307711">
              <a:defRPr/>
            </a:pPr>
            <a:r>
              <a:rPr lang="en-US" sz="54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Innovative Simulation Challenge 2023 (INNOSIM 2023)</a:t>
            </a:r>
          </a:p>
          <a:p>
            <a:pPr algn="ctr" defTabSz="307711">
              <a:defRPr/>
            </a:pPr>
            <a:r>
              <a:rPr lang="en-US" sz="5400" dirty="0">
                <a:solidFill>
                  <a:srgbClr val="000000"/>
                </a:solidFill>
                <a:latin typeface="Cambria" panose="02040503050406030204" pitchFamily="18" charset="0"/>
                <a:ea typeface="Cambria" panose="02040503050406030204" pitchFamily="18" charset="0"/>
              </a:rPr>
              <a:t>Engineering, Science, and Technology Challenge (ESTECH) 2023</a:t>
            </a:r>
            <a:endParaRPr lang="en-US" sz="54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A4845E77-9F96-FD88-9F75-E2610502F736}"/>
              </a:ext>
            </a:extLst>
          </p:cNvPr>
          <p:cNvSpPr txBox="1"/>
          <p:nvPr/>
        </p:nvSpPr>
        <p:spPr>
          <a:xfrm>
            <a:off x="1060265" y="7191991"/>
            <a:ext cx="2090377" cy="480131"/>
          </a:xfrm>
          <a:prstGeom prst="rect">
            <a:avLst/>
          </a:prstGeom>
          <a:noFill/>
        </p:spPr>
        <p:txBody>
          <a:bodyPr wrap="square" rtlCol="0">
            <a:spAutoFit/>
          </a:bodyPr>
          <a:lstStyle/>
          <a:p>
            <a:pPr algn="ctr" defTabSz="307711">
              <a:defRPr/>
            </a:pPr>
            <a:r>
              <a:rPr lang="en-US" sz="2520" dirty="0">
                <a:solidFill>
                  <a:prstClr val="black"/>
                </a:solidFill>
                <a:latin typeface="Calibri" panose="020F0502020204030204"/>
              </a:rPr>
              <a:t>Official news</a:t>
            </a:r>
          </a:p>
        </p:txBody>
      </p:sp>
      <p:pic>
        <p:nvPicPr>
          <p:cNvPr id="11" name="Picture 10" descr="A gold medal with a crown&#10;&#10;Description automatically generated">
            <a:extLst>
              <a:ext uri="{FF2B5EF4-FFF2-40B4-BE49-F238E27FC236}">
                <a16:creationId xmlns:a16="http://schemas.microsoft.com/office/drawing/2014/main" id="{9D157080-AF98-146B-EB82-BE1C156CE819}"/>
              </a:ext>
            </a:extLst>
          </p:cNvPr>
          <p:cNvPicPr>
            <a:picLocks noChangeAspect="1"/>
          </p:cNvPicPr>
          <p:nvPr/>
        </p:nvPicPr>
        <p:blipFill>
          <a:blip r:embed="rId6"/>
          <a:stretch>
            <a:fillRect/>
          </a:stretch>
        </p:blipFill>
        <p:spPr>
          <a:xfrm>
            <a:off x="3843005" y="3640151"/>
            <a:ext cx="4224527" cy="7081581"/>
          </a:xfrm>
          <a:prstGeom prst="rect">
            <a:avLst/>
          </a:prstGeom>
        </p:spPr>
      </p:pic>
      <p:sp>
        <p:nvSpPr>
          <p:cNvPr id="36" name="Rectangle 35">
            <a:extLst>
              <a:ext uri="{FF2B5EF4-FFF2-40B4-BE49-F238E27FC236}">
                <a16:creationId xmlns:a16="http://schemas.microsoft.com/office/drawing/2014/main" id="{61DDFFC7-1722-3AAA-E464-3C94FB71DEAC}"/>
              </a:ext>
            </a:extLst>
          </p:cNvPr>
          <p:cNvSpPr/>
          <p:nvPr/>
        </p:nvSpPr>
        <p:spPr>
          <a:xfrm>
            <a:off x="883735" y="20246220"/>
            <a:ext cx="2823349" cy="3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60152">
              <a:defRPr/>
            </a:pPr>
            <a:r>
              <a:rPr lang="en-US" sz="2520" b="1" dirty="0">
                <a:solidFill>
                  <a:prstClr val="black"/>
                </a:solidFill>
                <a:latin typeface="Calibri" panose="020F0502020204030204"/>
              </a:rPr>
              <a:t>Recognized by</a:t>
            </a:r>
            <a:endParaRPr lang="en-MY" sz="2520" b="1" dirty="0">
              <a:solidFill>
                <a:prstClr val="black"/>
              </a:solidFill>
              <a:latin typeface="Calibri" panose="020F0502020204030204"/>
            </a:endParaRPr>
          </a:p>
        </p:txBody>
      </p:sp>
      <p:sp>
        <p:nvSpPr>
          <p:cNvPr id="38" name="Rectangle 37">
            <a:extLst>
              <a:ext uri="{FF2B5EF4-FFF2-40B4-BE49-F238E27FC236}">
                <a16:creationId xmlns:a16="http://schemas.microsoft.com/office/drawing/2014/main" id="{617804C2-B13E-3A4B-26A9-C2DF69DB8765}"/>
              </a:ext>
            </a:extLst>
          </p:cNvPr>
          <p:cNvSpPr/>
          <p:nvPr/>
        </p:nvSpPr>
        <p:spPr>
          <a:xfrm>
            <a:off x="9575166" y="20231485"/>
            <a:ext cx="2823349" cy="3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60152">
              <a:defRPr/>
            </a:pPr>
            <a:r>
              <a:rPr lang="en-US" sz="2520" b="1">
                <a:solidFill>
                  <a:prstClr val="black"/>
                </a:solidFill>
                <a:latin typeface="Calibri" panose="020F0502020204030204"/>
              </a:rPr>
              <a:t>Student Chapters</a:t>
            </a:r>
            <a:endParaRPr lang="en-MY" sz="2520" b="1">
              <a:solidFill>
                <a:prstClr val="black"/>
              </a:solidFill>
              <a:latin typeface="Calibri" panose="020F0502020204030204"/>
            </a:endParaRPr>
          </a:p>
        </p:txBody>
      </p:sp>
      <p:sp>
        <p:nvSpPr>
          <p:cNvPr id="40" name="Rectangle 39">
            <a:extLst>
              <a:ext uri="{FF2B5EF4-FFF2-40B4-BE49-F238E27FC236}">
                <a16:creationId xmlns:a16="http://schemas.microsoft.com/office/drawing/2014/main" id="{3A0E116F-3D02-1839-1F46-7E798B44FA60}"/>
              </a:ext>
            </a:extLst>
          </p:cNvPr>
          <p:cNvSpPr/>
          <p:nvPr/>
        </p:nvSpPr>
        <p:spPr>
          <a:xfrm>
            <a:off x="4250029" y="20217422"/>
            <a:ext cx="4106093" cy="350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60152">
              <a:defRPr/>
            </a:pPr>
            <a:r>
              <a:rPr lang="en-US" sz="2520" b="1">
                <a:solidFill>
                  <a:prstClr val="black"/>
                </a:solidFill>
                <a:latin typeface="Calibri" panose="020F0502020204030204"/>
              </a:rPr>
              <a:t>More Information</a:t>
            </a:r>
            <a:endParaRPr lang="en-MY" sz="2520" b="1">
              <a:solidFill>
                <a:prstClr val="black"/>
              </a:solidFill>
              <a:latin typeface="Calibri" panose="020F0502020204030204"/>
            </a:endParaRPr>
          </a:p>
        </p:txBody>
      </p:sp>
      <p:pic>
        <p:nvPicPr>
          <p:cNvPr id="41" name="Picture 40" descr="XMUM iChemE Student Chapter | Facebook">
            <a:extLst>
              <a:ext uri="{FF2B5EF4-FFF2-40B4-BE49-F238E27FC236}">
                <a16:creationId xmlns:a16="http://schemas.microsoft.com/office/drawing/2014/main" id="{489045CC-7164-484C-510E-5BC354F4C5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34" t="40897" b="35603"/>
          <a:stretch/>
        </p:blipFill>
        <p:spPr bwMode="auto">
          <a:xfrm>
            <a:off x="8797104" y="21044847"/>
            <a:ext cx="2191795" cy="395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E212975-5AA3-24E9-27EB-9F2AF22CCA3B}"/>
              </a:ext>
            </a:extLst>
          </p:cNvPr>
          <p:cNvPicPr>
            <a:picLocks noChangeAspect="1"/>
          </p:cNvPicPr>
          <p:nvPr/>
        </p:nvPicPr>
        <p:blipFill rotWithShape="1">
          <a:blip r:embed="rId8"/>
          <a:srcRect t="41445" r="680" b="-2031"/>
          <a:stretch/>
        </p:blipFill>
        <p:spPr>
          <a:xfrm>
            <a:off x="11063201" y="20604230"/>
            <a:ext cx="2239495" cy="865781"/>
          </a:xfrm>
          <a:prstGeom prst="rect">
            <a:avLst/>
          </a:prstGeom>
        </p:spPr>
      </p:pic>
      <p:pic>
        <p:nvPicPr>
          <p:cNvPr id="43" name="Picture 42" descr="A group of logos with text&#10;&#10;Description automatically generated">
            <a:extLst>
              <a:ext uri="{FF2B5EF4-FFF2-40B4-BE49-F238E27FC236}">
                <a16:creationId xmlns:a16="http://schemas.microsoft.com/office/drawing/2014/main" id="{B428E52B-C388-CDEB-FD3E-1E76F9223294}"/>
              </a:ext>
            </a:extLst>
          </p:cNvPr>
          <p:cNvPicPr>
            <a:picLocks noChangeAspect="1"/>
          </p:cNvPicPr>
          <p:nvPr/>
        </p:nvPicPr>
        <p:blipFill rotWithShape="1">
          <a:blip r:embed="rId8"/>
          <a:srcRect b="62240"/>
          <a:stretch/>
        </p:blipFill>
        <p:spPr>
          <a:xfrm>
            <a:off x="9073121" y="20599655"/>
            <a:ext cx="1912649" cy="467743"/>
          </a:xfrm>
          <a:prstGeom prst="rect">
            <a:avLst/>
          </a:prstGeom>
        </p:spPr>
      </p:pic>
      <p:pic>
        <p:nvPicPr>
          <p:cNvPr id="45" name="Picture 44">
            <a:extLst>
              <a:ext uri="{FF2B5EF4-FFF2-40B4-BE49-F238E27FC236}">
                <a16:creationId xmlns:a16="http://schemas.microsoft.com/office/drawing/2014/main" id="{77437CA4-8077-8F0F-D8CC-952C43898826}"/>
              </a:ext>
            </a:extLst>
          </p:cNvPr>
          <p:cNvPicPr>
            <a:picLocks noChangeAspect="1"/>
          </p:cNvPicPr>
          <p:nvPr/>
        </p:nvPicPr>
        <p:blipFill>
          <a:blip r:embed="rId9"/>
          <a:stretch>
            <a:fillRect/>
          </a:stretch>
        </p:blipFill>
        <p:spPr>
          <a:xfrm>
            <a:off x="5764755" y="20569062"/>
            <a:ext cx="1024973" cy="1024975"/>
          </a:xfrm>
          <a:prstGeom prst="rect">
            <a:avLst/>
          </a:prstGeom>
        </p:spPr>
      </p:pic>
      <p:sp>
        <p:nvSpPr>
          <p:cNvPr id="46" name="TextBox 8">
            <a:extLst>
              <a:ext uri="{FF2B5EF4-FFF2-40B4-BE49-F238E27FC236}">
                <a16:creationId xmlns:a16="http://schemas.microsoft.com/office/drawing/2014/main" id="{BFF3DF9A-16AD-8345-FABF-C949E47621A0}"/>
              </a:ext>
            </a:extLst>
          </p:cNvPr>
          <p:cNvSpPr txBox="1"/>
          <p:nvPr/>
        </p:nvSpPr>
        <p:spPr>
          <a:xfrm>
            <a:off x="13404606" y="21397175"/>
            <a:ext cx="1208956" cy="387770"/>
          </a:xfrm>
          <a:prstGeom prst="rect">
            <a:avLst/>
          </a:prstGeom>
          <a:noFill/>
        </p:spPr>
        <p:txBody>
          <a:bodyPr rot="0" spcFirstLastPara="0" vert="horz" wrap="square" lIns="191995" tIns="95998" rIns="191995" bIns="95998"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0152">
              <a:defRPr/>
            </a:pPr>
            <a:r>
              <a:rPr lang="en-US" sz="1260">
                <a:solidFill>
                  <a:prstClr val="black"/>
                </a:solidFill>
                <a:latin typeface="Calibri" panose="020F0502020204030204"/>
                <a:cs typeface="Calibri"/>
              </a:rPr>
              <a:t>Disclaimers</a:t>
            </a:r>
            <a:endParaRPr lang="en-US" sz="1260">
              <a:solidFill>
                <a:prstClr val="black"/>
              </a:solidFill>
              <a:latin typeface="Calibri" panose="020F0502020204030204"/>
            </a:endParaRPr>
          </a:p>
        </p:txBody>
      </p:sp>
      <p:pic>
        <p:nvPicPr>
          <p:cNvPr id="47" name="Picture 46" descr="A qr code with a few black squares&#10;&#10;Description automatically generated">
            <a:extLst>
              <a:ext uri="{FF2B5EF4-FFF2-40B4-BE49-F238E27FC236}">
                <a16:creationId xmlns:a16="http://schemas.microsoft.com/office/drawing/2014/main" id="{2AB8F8A8-57B2-5FD3-183D-D6D65879864A}"/>
              </a:ext>
            </a:extLst>
          </p:cNvPr>
          <p:cNvPicPr>
            <a:picLocks noChangeAspect="1"/>
          </p:cNvPicPr>
          <p:nvPr/>
        </p:nvPicPr>
        <p:blipFill>
          <a:blip r:embed="rId10"/>
          <a:stretch>
            <a:fillRect/>
          </a:stretch>
        </p:blipFill>
        <p:spPr>
          <a:xfrm>
            <a:off x="13602027" y="20873667"/>
            <a:ext cx="679234" cy="649047"/>
          </a:xfrm>
          <a:prstGeom prst="rect">
            <a:avLst/>
          </a:prstGeom>
        </p:spPr>
      </p:pic>
      <p:sp>
        <p:nvSpPr>
          <p:cNvPr id="49" name="TextBox 10">
            <a:extLst>
              <a:ext uri="{FF2B5EF4-FFF2-40B4-BE49-F238E27FC236}">
                <a16:creationId xmlns:a16="http://schemas.microsoft.com/office/drawing/2014/main" id="{E0A604FE-9BB2-D52D-12A2-9A3DD7F007B7}"/>
              </a:ext>
            </a:extLst>
          </p:cNvPr>
          <p:cNvSpPr txBox="1"/>
          <p:nvPr/>
        </p:nvSpPr>
        <p:spPr>
          <a:xfrm>
            <a:off x="-78617" y="20458799"/>
            <a:ext cx="4829215" cy="1228000"/>
          </a:xfrm>
          <a:prstGeom prst="rect">
            <a:avLst/>
          </a:prstGeom>
          <a:noFill/>
        </p:spPr>
        <p:txBody>
          <a:bodyPr rot="0" spcFirstLastPara="0" vert="horz" wrap="square" lIns="191995" tIns="95998" rIns="191995" bIns="95998"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60152">
              <a:defRPr/>
            </a:pPr>
            <a:r>
              <a:rPr lang="en-US" sz="1680" dirty="0">
                <a:solidFill>
                  <a:prstClr val="black"/>
                </a:solidFill>
                <a:latin typeface="Calibri" panose="020F0502020204030204"/>
                <a:cs typeface="Calibri"/>
              </a:rPr>
              <a:t>Ministry of Higher Education, MOHE </a:t>
            </a:r>
          </a:p>
          <a:p>
            <a:pPr algn="ctr" defTabSz="960152">
              <a:defRPr/>
            </a:pPr>
            <a:r>
              <a:rPr lang="en-US" sz="1680" dirty="0">
                <a:solidFill>
                  <a:prstClr val="black"/>
                </a:solidFill>
                <a:latin typeface="Calibri" panose="020F0502020204030204"/>
                <a:cs typeface="Calibri"/>
              </a:rPr>
              <a:t>(Malaysian Qualification Agency, </a:t>
            </a:r>
            <a:r>
              <a:rPr lang="en-US" sz="1680" b="1" dirty="0">
                <a:solidFill>
                  <a:srgbClr val="C00000"/>
                </a:solidFill>
                <a:latin typeface="Calibri" panose="020F0502020204030204"/>
                <a:cs typeface="Calibri"/>
              </a:rPr>
              <a:t>MQA</a:t>
            </a:r>
            <a:r>
              <a:rPr lang="en-US" sz="1680" dirty="0">
                <a:solidFill>
                  <a:prstClr val="black"/>
                </a:solidFill>
                <a:latin typeface="Calibri" panose="020F0502020204030204"/>
                <a:cs typeface="Calibri"/>
              </a:rPr>
              <a:t>)</a:t>
            </a:r>
          </a:p>
          <a:p>
            <a:pPr algn="ctr" defTabSz="960152">
              <a:defRPr/>
            </a:pPr>
            <a:r>
              <a:rPr lang="en-US" sz="1680" dirty="0">
                <a:solidFill>
                  <a:prstClr val="black"/>
                </a:solidFill>
                <a:latin typeface="Calibri" panose="020F0502020204030204"/>
                <a:cs typeface="Calibri"/>
              </a:rPr>
              <a:t>Board of Engineers Malaysia, BEM (Engineering Accreditation Council, </a:t>
            </a:r>
            <a:r>
              <a:rPr lang="en-US" sz="1680" b="1" dirty="0">
                <a:solidFill>
                  <a:srgbClr val="C00000"/>
                </a:solidFill>
                <a:latin typeface="Calibri" panose="020F0502020204030204"/>
                <a:cs typeface="Calibri"/>
              </a:rPr>
              <a:t>EAC</a:t>
            </a:r>
            <a:r>
              <a:rPr lang="en-US" sz="1680" dirty="0">
                <a:solidFill>
                  <a:prstClr val="black"/>
                </a:solidFill>
                <a:latin typeface="Calibri" panose="020F0502020204030204"/>
                <a:cs typeface="Calibri"/>
              </a:rPr>
              <a:t> &amp; </a:t>
            </a:r>
            <a:r>
              <a:rPr lang="en-US" sz="1680" b="1" dirty="0">
                <a:solidFill>
                  <a:srgbClr val="C00000"/>
                </a:solidFill>
                <a:latin typeface="Calibri" panose="020F0502020204030204"/>
                <a:cs typeface="Calibri"/>
              </a:rPr>
              <a:t>Washington Accord</a:t>
            </a:r>
            <a:r>
              <a:rPr lang="en-US" sz="1680" dirty="0">
                <a:solidFill>
                  <a:prstClr val="black"/>
                </a:solidFill>
                <a:latin typeface="Calibri" panose="020F0502020204030204"/>
                <a:cs typeface="Calibri"/>
              </a:rPr>
              <a:t>)</a:t>
            </a:r>
          </a:p>
        </p:txBody>
      </p:sp>
      <p:pic>
        <p:nvPicPr>
          <p:cNvPr id="14" name="Picture 13" descr="A group of people standing on a stage&#10;&#10;Description automatically generated">
            <a:extLst>
              <a:ext uri="{FF2B5EF4-FFF2-40B4-BE49-F238E27FC236}">
                <a16:creationId xmlns:a16="http://schemas.microsoft.com/office/drawing/2014/main" id="{11D098C1-87F0-A7E3-8E1D-1956235F7811}"/>
              </a:ext>
            </a:extLst>
          </p:cNvPr>
          <p:cNvPicPr>
            <a:picLocks noChangeAspect="1"/>
          </p:cNvPicPr>
          <p:nvPr/>
        </p:nvPicPr>
        <p:blipFill>
          <a:blip r:embed="rId11"/>
          <a:srcRect t="16676" b="16676"/>
          <a:stretch>
            <a:fillRect/>
          </a:stretch>
        </p:blipFill>
        <p:spPr>
          <a:xfrm>
            <a:off x="18927087" y="7646922"/>
            <a:ext cx="13027254" cy="6514416"/>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
        <p:nvSpPr>
          <p:cNvPr id="27" name="Flowchart: Process 26">
            <a:extLst>
              <a:ext uri="{FF2B5EF4-FFF2-40B4-BE49-F238E27FC236}">
                <a16:creationId xmlns:a16="http://schemas.microsoft.com/office/drawing/2014/main" id="{7943B07D-601D-0271-A435-159AA68419EC}"/>
              </a:ext>
            </a:extLst>
          </p:cNvPr>
          <p:cNvSpPr/>
          <p:nvPr/>
        </p:nvSpPr>
        <p:spPr>
          <a:xfrm>
            <a:off x="24990194" y="18610929"/>
            <a:ext cx="7436318" cy="17815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p>
            <a:pPr algn="ctr" defTabSz="307711">
              <a:lnSpc>
                <a:spcPct val="110000"/>
              </a:lnSpc>
              <a:defRPr/>
            </a:pPr>
            <a:r>
              <a:rPr lang="en-US" sz="3200" dirty="0">
                <a:solidFill>
                  <a:prstClr val="black"/>
                </a:solidFill>
                <a:latin typeface="Arial"/>
                <a:cs typeface="Arial"/>
              </a:rPr>
              <a:t>Team XCRACK:</a:t>
            </a:r>
            <a:br>
              <a:rPr lang="en-US" sz="3200" dirty="0">
                <a:solidFill>
                  <a:prstClr val="black"/>
                </a:solidFill>
                <a:latin typeface="Arial"/>
                <a:cs typeface="Arial"/>
              </a:rPr>
            </a:br>
            <a:r>
              <a:rPr lang="en-US" sz="3200" dirty="0">
                <a:solidFill>
                  <a:prstClr val="black"/>
                </a:solidFill>
                <a:latin typeface="Arial"/>
                <a:cs typeface="Arial"/>
              </a:rPr>
              <a:t>Ee Lok Han, Lim Jing Bei, Said Ismail Amer Aref Yaser, Yeow Teck Ann, Poi Jin Voon</a:t>
            </a:r>
            <a:br>
              <a:rPr lang="en-US" sz="3200" dirty="0">
                <a:solidFill>
                  <a:prstClr val="black"/>
                </a:solidFill>
                <a:latin typeface="Arial"/>
                <a:cs typeface="Arial"/>
              </a:rPr>
            </a:br>
            <a:r>
              <a:rPr lang="en-US" sz="3200" dirty="0">
                <a:solidFill>
                  <a:prstClr val="black"/>
                </a:solidFill>
                <a:latin typeface="Arial"/>
                <a:cs typeface="Arial"/>
              </a:rPr>
              <a:t>Supervisor: Asst. Prof. Dr. Noraini binti Mohd</a:t>
            </a:r>
          </a:p>
          <a:p>
            <a:pPr algn="ctr" defTabSz="307711">
              <a:lnSpc>
                <a:spcPct val="110000"/>
              </a:lnSpc>
              <a:defRPr/>
            </a:pPr>
            <a:r>
              <a:rPr lang="en-US" sz="3200" dirty="0">
                <a:solidFill>
                  <a:prstClr val="black"/>
                </a:solidFill>
                <a:latin typeface="Arial"/>
                <a:cs typeface="Arial"/>
              </a:rPr>
              <a:t>Co-Supervisor: Asst. Prof. Dr. Lam Weng </a:t>
            </a:r>
            <a:r>
              <a:rPr lang="en-US" sz="3200" dirty="0" err="1">
                <a:solidFill>
                  <a:prstClr val="black"/>
                </a:solidFill>
                <a:latin typeface="Arial"/>
                <a:cs typeface="Arial"/>
              </a:rPr>
              <a:t>Hoong</a:t>
            </a:r>
            <a:endParaRPr lang="en-US" sz="3200" dirty="0">
              <a:solidFill>
                <a:prstClr val="black"/>
              </a:solidFill>
              <a:latin typeface="Arial"/>
              <a:cs typeface="Arial"/>
            </a:endParaRPr>
          </a:p>
          <a:p>
            <a:pPr algn="ctr" defTabSz="307711">
              <a:lnSpc>
                <a:spcPct val="110000"/>
              </a:lnSpc>
              <a:defRPr/>
            </a:pPr>
            <a:endParaRPr lang="en-US" sz="3200" dirty="0" err="1">
              <a:solidFill>
                <a:prstClr val="black"/>
              </a:solidFill>
              <a:latin typeface="Calibri" panose="020F0502020204030204"/>
              <a:cs typeface="Calibri" panose="020F0502020204030204"/>
            </a:endParaRPr>
          </a:p>
        </p:txBody>
      </p:sp>
      <p:pic>
        <p:nvPicPr>
          <p:cNvPr id="28" name="Picture 27" descr="A qr code with a black and white background&#10;&#10;Description automatically generated">
            <a:extLst>
              <a:ext uri="{FF2B5EF4-FFF2-40B4-BE49-F238E27FC236}">
                <a16:creationId xmlns:a16="http://schemas.microsoft.com/office/drawing/2014/main" id="{291B9AD5-232B-C04B-8B60-0B65F0087F27}"/>
              </a:ext>
            </a:extLst>
          </p:cNvPr>
          <p:cNvPicPr>
            <a:picLocks noChangeAspect="1"/>
          </p:cNvPicPr>
          <p:nvPr/>
        </p:nvPicPr>
        <p:blipFill>
          <a:blip r:embed="rId12"/>
          <a:stretch>
            <a:fillRect/>
          </a:stretch>
        </p:blipFill>
        <p:spPr>
          <a:xfrm>
            <a:off x="1100825" y="8017847"/>
            <a:ext cx="2009259" cy="2037164"/>
          </a:xfrm>
          <a:prstGeom prst="rect">
            <a:avLst/>
          </a:prstGeom>
        </p:spPr>
      </p:pic>
      <p:sp>
        <p:nvSpPr>
          <p:cNvPr id="29" name="Flowchart: Process 28">
            <a:extLst>
              <a:ext uri="{FF2B5EF4-FFF2-40B4-BE49-F238E27FC236}">
                <a16:creationId xmlns:a16="http://schemas.microsoft.com/office/drawing/2014/main" id="{5749C6CD-3ADD-8539-B3A2-FD28152838E0}"/>
              </a:ext>
            </a:extLst>
          </p:cNvPr>
          <p:cNvSpPr/>
          <p:nvPr/>
        </p:nvSpPr>
        <p:spPr>
          <a:xfrm>
            <a:off x="12086743" y="3051637"/>
            <a:ext cx="9934462" cy="117702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1995" tIns="95998" rIns="191995" bIns="95998" rtlCol="0" anchor="ctr"/>
          <a:lstStyle/>
          <a:p>
            <a:pPr algn="ctr" defTabSz="307711">
              <a:defRPr/>
            </a:pPr>
            <a:r>
              <a:rPr lang="en-US" sz="13000" b="1" i="1" dirty="0">
                <a:solidFill>
                  <a:prstClr val="black"/>
                </a:solidFill>
                <a:latin typeface="Times New Roman"/>
                <a:cs typeface="Times New Roman"/>
              </a:rPr>
              <a:t>Champion</a:t>
            </a:r>
            <a:endParaRPr lang="en-US" sz="13000"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1AE9DE5B-5DEC-4556-B9F9-DB4DF788A047}"/>
              </a:ext>
            </a:extLst>
          </p:cNvPr>
          <p:cNvSpPr txBox="1"/>
          <p:nvPr/>
        </p:nvSpPr>
        <p:spPr>
          <a:xfrm>
            <a:off x="11238474" y="8982882"/>
            <a:ext cx="7284532" cy="3970318"/>
          </a:xfrm>
          <a:prstGeom prst="rect">
            <a:avLst/>
          </a:prstGeom>
          <a:noFill/>
        </p:spPr>
        <p:txBody>
          <a:bodyPr wrap="square" rtlCol="0">
            <a:spAutoFit/>
          </a:bodyPr>
          <a:lstStyle/>
          <a:p>
            <a:pPr algn="just"/>
            <a:r>
              <a:rPr lang="en-US" sz="3600" dirty="0">
                <a:solidFill>
                  <a:srgbClr val="000000"/>
                </a:solidFill>
                <a:latin typeface="arial" panose="020B0604020202020204" pitchFamily="34" charset="0"/>
              </a:rPr>
              <a:t>Team XCRACK and their advisor Asst. Prof. Dr. Noraini binti Mohd received the champion's cheque from Prof. Dr Nor Hisham bin Hamid, Deputy Vice Chancellor of Student Affairs of University Technology PETRONAS (UTP)</a:t>
            </a:r>
            <a:endParaRPr lang="en-MY" sz="3600" dirty="0"/>
          </a:p>
        </p:txBody>
      </p:sp>
      <p:pic>
        <p:nvPicPr>
          <p:cNvPr id="9" name="Picture 8">
            <a:extLst>
              <a:ext uri="{FF2B5EF4-FFF2-40B4-BE49-F238E27FC236}">
                <a16:creationId xmlns:a16="http://schemas.microsoft.com/office/drawing/2014/main" id="{C43E750D-CFE3-47F1-BA0E-76A6083169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9351" y="11871702"/>
            <a:ext cx="9548636" cy="71614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a:extLst>
              <a:ext uri="{FF2B5EF4-FFF2-40B4-BE49-F238E27FC236}">
                <a16:creationId xmlns:a16="http://schemas.microsoft.com/office/drawing/2014/main" id="{29CEF1E7-7F05-4BAA-944C-8AD2D68AC61D}"/>
              </a:ext>
            </a:extLst>
          </p:cNvPr>
          <p:cNvSpPr txBox="1"/>
          <p:nvPr/>
        </p:nvSpPr>
        <p:spPr>
          <a:xfrm>
            <a:off x="10984550" y="15057923"/>
            <a:ext cx="12413716" cy="4339650"/>
          </a:xfrm>
          <a:prstGeom prst="rect">
            <a:avLst/>
          </a:prstGeom>
          <a:noFill/>
        </p:spPr>
        <p:txBody>
          <a:bodyPr wrap="square" rtlCol="0">
            <a:spAutoFit/>
          </a:bodyPr>
          <a:lstStyle/>
          <a:p>
            <a:pPr marL="381019" indent="-381019" algn="just">
              <a:buFont typeface="Wingdings" panose="05000000000000000000" pitchFamily="2" charset="2"/>
              <a:buChar char="ü"/>
            </a:pPr>
            <a:r>
              <a:rPr lang="en-US" sz="3600" dirty="0">
                <a:solidFill>
                  <a:srgbClr val="000000"/>
                </a:solidFill>
                <a:latin typeface="arial" panose="020B0604020202020204" pitchFamily="34" charset="0"/>
              </a:rPr>
              <a:t>The case study for INNOSIM 2023 is provided by Schlumberger Limited (SLB)</a:t>
            </a:r>
          </a:p>
          <a:p>
            <a:pPr marL="381019" indent="-381019" algn="just">
              <a:buFont typeface="Wingdings" panose="05000000000000000000" pitchFamily="2" charset="2"/>
              <a:buChar char="ü"/>
            </a:pPr>
            <a:r>
              <a:rPr lang="en-US" sz="3600" dirty="0">
                <a:solidFill>
                  <a:srgbClr val="000000"/>
                </a:solidFill>
                <a:latin typeface="arial" panose="020B0604020202020204" pitchFamily="34" charset="0"/>
              </a:rPr>
              <a:t>Team XCRACK has presented their proposal and simulations of two green production technologies which are the co-gasification of palm oil empty fruit bunches and mesocarp fibers and Sulfur-Iodine thermochemical cycle (SITC)</a:t>
            </a:r>
          </a:p>
          <a:p>
            <a:endParaRPr lang="en-MY" sz="2400" dirty="0"/>
          </a:p>
        </p:txBody>
      </p:sp>
      <p:pic>
        <p:nvPicPr>
          <p:cNvPr id="33" name="Picture 32">
            <a:extLst>
              <a:ext uri="{FF2B5EF4-FFF2-40B4-BE49-F238E27FC236}">
                <a16:creationId xmlns:a16="http://schemas.microsoft.com/office/drawing/2014/main" id="{39441283-7B49-4D8B-A470-D543B5A159A0}"/>
              </a:ext>
            </a:extLst>
          </p:cNvPr>
          <p:cNvPicPr>
            <a:picLocks noChangeAspect="1"/>
          </p:cNvPicPr>
          <p:nvPr/>
        </p:nvPicPr>
        <p:blipFill rotWithShape="1">
          <a:blip r:embed="rId2">
            <a:duotone>
              <a:schemeClr val="accent5">
                <a:shade val="45000"/>
                <a:satMod val="135000"/>
              </a:schemeClr>
              <a:prstClr val="white"/>
            </a:duotone>
            <a:alphaModFix amt="43000"/>
            <a:extLst>
              <a:ext uri="{28A0092B-C50C-407E-A947-70E740481C1C}">
                <a14:useLocalDpi xmlns:a14="http://schemas.microsoft.com/office/drawing/2010/main" val="0"/>
              </a:ext>
            </a:extLst>
          </a:blip>
          <a:srcRect r="45412" b="46585"/>
          <a:stretch/>
        </p:blipFill>
        <p:spPr>
          <a:xfrm>
            <a:off x="22936200" y="15893019"/>
            <a:ext cx="9527266" cy="5677436"/>
          </a:xfrm>
          <a:prstGeom prst="rect">
            <a:avLst/>
          </a:prstGeom>
        </p:spPr>
      </p:pic>
    </p:spTree>
    <p:extLst>
      <p:ext uri="{BB962C8B-B14F-4D97-AF65-F5344CB8AC3E}">
        <p14:creationId xmlns:p14="http://schemas.microsoft.com/office/powerpoint/2010/main" val="136869768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19E53825A604BBCA24AA5A24C35C1" ma:contentTypeVersion="18" ma:contentTypeDescription="Create a new document." ma:contentTypeScope="" ma:versionID="6f996258e55656aa5d31da19c737cfda">
  <xsd:schema xmlns:xsd="http://www.w3.org/2001/XMLSchema" xmlns:xs="http://www.w3.org/2001/XMLSchema" xmlns:p="http://schemas.microsoft.com/office/2006/metadata/properties" xmlns:ns2="c1d69da5-987b-4b15-b205-7c0a9edbb8cf" xmlns:ns3="d7902199-068c-42ef-87bc-3638985cf0f7" targetNamespace="http://schemas.microsoft.com/office/2006/metadata/properties" ma:root="true" ma:fieldsID="ffe585cc5ac0a8ffe7eaa433a70669b7" ns2:_="" ns3:_="">
    <xsd:import namespace="c1d69da5-987b-4b15-b205-7c0a9edbb8cf"/>
    <xsd:import namespace="d7902199-068c-42ef-87bc-3638985cf0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69da5-987b-4b15-b205-7c0a9edbb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e8542-8c9c-41f3-9b5d-edc4cbbb3ca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902199-068c-42ef-87bc-3638985cf0f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6585cf-5b56-42de-b25d-737da31b625c}" ma:internalName="TaxCatchAll" ma:showField="CatchAllData" ma:web="d7902199-068c-42ef-87bc-3638985cf0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d69da5-987b-4b15-b205-7c0a9edbb8cf">
      <Terms xmlns="http://schemas.microsoft.com/office/infopath/2007/PartnerControls"/>
    </lcf76f155ced4ddcb4097134ff3c332f>
    <TaxCatchAll xmlns="d7902199-068c-42ef-87bc-3638985cf0f7" xsi:nil="true"/>
  </documentManagement>
</p:properties>
</file>

<file path=customXml/itemProps1.xml><?xml version="1.0" encoding="utf-8"?>
<ds:datastoreItem xmlns:ds="http://schemas.openxmlformats.org/officeDocument/2006/customXml" ds:itemID="{34068349-1A50-495D-8C30-861A0F80BF7A}"/>
</file>

<file path=customXml/itemProps2.xml><?xml version="1.0" encoding="utf-8"?>
<ds:datastoreItem xmlns:ds="http://schemas.openxmlformats.org/officeDocument/2006/customXml" ds:itemID="{82B102D4-DA65-4E72-A84A-B2DFF50733F9}"/>
</file>

<file path=customXml/itemProps3.xml><?xml version="1.0" encoding="utf-8"?>
<ds:datastoreItem xmlns:ds="http://schemas.openxmlformats.org/officeDocument/2006/customXml" ds:itemID="{B78F64F8-48F3-48E2-B3DD-AD36B8F440D9}"/>
</file>

<file path=docProps/app.xml><?xml version="1.0" encoding="utf-8"?>
<Properties xmlns="http://schemas.openxmlformats.org/officeDocument/2006/extended-properties" xmlns:vt="http://schemas.openxmlformats.org/officeDocument/2006/docPropsVTypes">
  <Template>Office Theme</Template>
  <TotalTime>28</TotalTime>
  <Words>223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vt:lpstr>
      <vt:lpstr>Calibri</vt:lpstr>
      <vt:lpstr>Calibri Light</vt:lpstr>
      <vt:lpstr>Cambria</vt:lpstr>
      <vt:lpstr>Times New Roman</vt:lpstr>
      <vt:lpstr>Wingdings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Noraini Binti Mohd</dc:creator>
  <cp:lastModifiedBy>Noraini Binti Mohd</cp:lastModifiedBy>
  <cp:revision>5</cp:revision>
  <dcterms:created xsi:type="dcterms:W3CDTF">2024-04-15T05:02:26Z</dcterms:created>
  <dcterms:modified xsi:type="dcterms:W3CDTF">2024-05-13T03:55:30Z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0x010100AEC19E53825A604BBCA24AA5A24C35C1</vt:lpwstr>
  </property>
</Properties>
</file>